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4" r:id="rId1"/>
  </p:sldMasterIdLst>
  <p:notesMasterIdLst>
    <p:notesMasterId r:id="rId15"/>
  </p:notesMasterIdLst>
  <p:handoutMasterIdLst>
    <p:handoutMasterId r:id="rId16"/>
  </p:handoutMasterIdLst>
  <p:sldIdLst>
    <p:sldId id="256" r:id="rId2"/>
    <p:sldId id="267" r:id="rId3"/>
    <p:sldId id="260" r:id="rId4"/>
    <p:sldId id="261" r:id="rId5"/>
    <p:sldId id="263" r:id="rId6"/>
    <p:sldId id="270" r:id="rId7"/>
    <p:sldId id="273" r:id="rId8"/>
    <p:sldId id="274" r:id="rId9"/>
    <p:sldId id="272" r:id="rId10"/>
    <p:sldId id="266" r:id="rId11"/>
    <p:sldId id="275" r:id="rId12"/>
    <p:sldId id="276" r:id="rId13"/>
    <p:sldId id="271" r:id="rId14"/>
  </p:sldIdLst>
  <p:sldSz cx="12192000" cy="6858000"/>
  <p:notesSz cx="7099300" cy="102346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203864"/>
    <a:srgbClr val="0070C0"/>
    <a:srgbClr val="FFC000"/>
    <a:srgbClr val="FF0000"/>
    <a:srgbClr val="FFD966"/>
    <a:srgbClr val="F88927"/>
    <a:srgbClr val="FD6905"/>
    <a:srgbClr val="B8100F"/>
    <a:srgbClr val="7BA4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83396" autoAdjust="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A3DAF7F-9503-4CB5-ACFB-DC043E822F2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672" cy="51274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59D948-1478-4F65-855A-EDE4F0985F8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021088" y="0"/>
            <a:ext cx="3076672" cy="51274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31D4A1-9BCD-48FC-84FB-04E6942C8672}" type="datetimeFigureOut">
              <a:rPr lang="en-IN" smtClean="0"/>
              <a:t>04-10-2019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6EF59F-0D04-4745-BB87-5E56DC48A5F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721868"/>
            <a:ext cx="3076672" cy="51274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AE6826-CFEA-4370-810D-40F03E1A996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021088" y="9721868"/>
            <a:ext cx="3076672" cy="51274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38D316-0AF8-455A-A865-8F7E7F3E71B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8917516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296" y="0"/>
            <a:ext cx="3076363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/>
            </a:lvl1pPr>
          </a:lstStyle>
          <a:p>
            <a:fld id="{2EE7C5D0-55A7-4D0F-8B0F-63D4C7EC99AF}" type="datetimeFigureOut">
              <a:rPr lang="en-IN" smtClean="0"/>
              <a:t>04-10-2019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81013" y="1279525"/>
            <a:ext cx="6138862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75" tIns="49538" rIns="99075" bIns="49538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931" y="4925409"/>
            <a:ext cx="5679440" cy="4029879"/>
          </a:xfrm>
          <a:prstGeom prst="rect">
            <a:avLst/>
          </a:prstGeom>
        </p:spPr>
        <p:txBody>
          <a:bodyPr vert="horz" lIns="99075" tIns="49538" rIns="99075" bIns="49538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6363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296" y="9721107"/>
            <a:ext cx="3076363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/>
            </a:lvl1pPr>
          </a:lstStyle>
          <a:p>
            <a:fld id="{606F40A6-28F7-4EB4-96C6-AC6C447B28B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098718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6F40A6-28F7-4EB4-96C6-AC6C447B28BF}" type="slidenum">
              <a:rPr lang="en-IN" smtClean="0"/>
              <a:t>13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366663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EF41C0-EA57-43A6-B0EC-C2437A6C8D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E1A5F86-B920-4B03-AD29-7C61F2AD7B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92C3E6-FBC5-4159-981A-F6C0A601E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8F8D6-DC09-4F18-852E-183E2C9AEF13}" type="datetime1">
              <a:rPr lang="en-IN" smtClean="0"/>
              <a:t>04-10-2019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9546C4-4E57-4C2D-B1A6-8C59BE7A1B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C449A0-76A6-4674-A0F9-E2565B05A2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18116-3C08-4A29-80D2-8B486895D9D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840129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E0D404-E728-44A5-AB54-C7F77F937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9223590-4944-4D14-AEE5-68D74745EE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41ACDF-064E-4587-8708-A86B7FB646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25099-FD9D-4377-AB70-D4641524074E}" type="datetime1">
              <a:rPr lang="en-IN" smtClean="0"/>
              <a:t>04-10-2019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E105DB-365E-41C9-B20D-AE75991554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036BD-8FF5-4249-B17F-5DE5E29A7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18116-3C08-4A29-80D2-8B486895D9D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133221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F59B07B-CA55-4B15-94CF-1F8B0568788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E6B144-D304-46DD-8F1F-D4F8FE5891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69EB6B-3967-4A51-8AC1-8D5406AD35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376EB-935F-426C-9F62-972852179691}" type="datetime1">
              <a:rPr lang="en-IN" smtClean="0"/>
              <a:t>04-10-2019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57F852-D352-4FF5-975A-E49DA21972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DE33F7-3EFE-4E9F-9F3D-25516A6047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18116-3C08-4A29-80D2-8B486895D9D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616292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A613D-3016-4E56-9BEF-3B93A6FEED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176F7B-EA6B-4E17-9818-EE94506F38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1AA663-5E18-45C3-9DE1-E7C8A322ED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3358E-139F-4494-9B03-B0E1E83537D7}" type="datetime1">
              <a:rPr lang="en-IN" smtClean="0"/>
              <a:t>04-10-2019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52800B-F140-422D-BD2F-D06AAE91AC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AD760D-4CFB-43A4-9071-207C3B39B9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18116-3C08-4A29-80D2-8B486895D9D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089054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31E5FF-812F-48B9-A927-084B8C5702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43D2F1-AFCF-4BAC-B43C-60BA0CF503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696349-026A-42D4-9193-D177907D37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73B71-D9CC-4D45-BB61-F9C243B2F2F7}" type="datetime1">
              <a:rPr lang="en-IN" smtClean="0"/>
              <a:t>04-10-2019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7B9676-99E9-4C40-9398-E21994030C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9F20A2-C558-4AB9-A983-99F67A2FB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18116-3C08-4A29-80D2-8B486895D9D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49359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4C30F6-395E-44B7-A2AE-CFB676753E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607315-09D9-45DB-BF71-94068169C34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294333-8D67-4C34-8CDD-1C7C8FF497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26FED4-4595-4B07-98E2-3DD9529757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5E817-B779-49ED-8381-6CB5EADCD6F9}" type="datetime1">
              <a:rPr lang="en-IN" smtClean="0"/>
              <a:t>04-10-2019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E2BECE-521E-4CB1-A7FA-D7C0C7B3CF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1B8980-0E0E-401C-AB41-2E04DAAD41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18116-3C08-4A29-80D2-8B486895D9D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953140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5F6A04-A325-4157-B0E7-858389ECFA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62FB88-EC0A-497B-90C0-56056F6B0A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20FAAF-7CA8-4720-A97C-4E28506B29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72A375-1B6B-40A3-ADFE-5DD533DC27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BFFB15C-2247-4CDC-98CE-30639B94706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6501AA6-43D4-436D-8216-0CC3ED259C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F2766-8C44-4CA8-9FF8-9D588F3F80E2}" type="datetime1">
              <a:rPr lang="en-IN" smtClean="0"/>
              <a:t>04-10-2019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E577E95-1F88-4B1B-9E0C-A58280F82C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D12FF28-F110-4C6E-9687-0A3173F5F9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18116-3C08-4A29-80D2-8B486895D9D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815221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3AD42-E49C-45BD-A01F-1E57C1871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204F52-68D5-4152-BD48-6E9AC4AF45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8F75B3-73E2-4D2D-8839-363D52B4A3ED}" type="datetime1">
              <a:rPr lang="en-IN" smtClean="0"/>
              <a:t>04-10-2019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37DEE1-5E7C-434E-8DA7-848166D78B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7D5C89-6A3E-4ED6-9A04-A5A69FD4EB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18116-3C08-4A29-80D2-8B486895D9D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582321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E72AFC-0EEC-40A8-AB2D-1CBCDD9FB0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2406A-FC23-4EE1-A556-28CA40936C43}" type="datetime1">
              <a:rPr lang="en-IN" smtClean="0"/>
              <a:t>04-10-2019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867D2D3-C455-47C8-A3C6-07EE4DF675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5EB992-D977-40FC-8AFE-D5210726B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18116-3C08-4A29-80D2-8B486895D9D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811083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F8F9FD-E45D-4576-AC3D-9F5AB7A529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1E5F32-8FAB-4210-83D8-D0F6E4DD29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638A42-72E9-434E-BDB1-8E6CB527CC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9032F1-DCE2-455F-8C42-3A4F15A0B9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E5B2B-D6C4-4495-83BA-556658B3FEE1}" type="datetime1">
              <a:rPr lang="en-IN" smtClean="0"/>
              <a:t>04-10-2019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0B80AB-A492-46CA-84EF-4DA3D010F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F918E6-CF77-4129-89C2-D4F7842547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18116-3C08-4A29-80D2-8B486895D9D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610588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E458E-D446-43A8-873D-D7A4882B38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D0002BD-1F27-40BE-87E9-CFD64959CE9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E1EFF8-231A-41F6-B2A4-0A2BDB66A6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46BAC9-1C7B-40BA-AA51-ECAC1D272C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8EA9E7-874D-46BF-A689-1AA96909D54F}" type="datetime1">
              <a:rPr lang="en-IN" smtClean="0"/>
              <a:t>04-10-2019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E093C7-582D-47A7-82F4-6C26F4EB72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ED9A93-224C-49E4-B768-728A12FCF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18116-3C08-4A29-80D2-8B486895D9D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804552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DB89547-43B9-4265-86F2-A6F807EAE7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14C8A8-45B3-4962-96EB-023B782027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3E4D2C-7FA7-40F9-B2D5-412271621C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ECB222-C968-4AFB-BB10-8BBCCF398B82}" type="datetime1">
              <a:rPr lang="en-IN" smtClean="0"/>
              <a:t>04-10-2019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C2CA20-84C2-4955-AF5B-D09AE6921C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478534-730F-4FB0-B045-CD1C3C195F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818116-3C08-4A29-80D2-8B486895D9D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18591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jpg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hyperlink" Target="http://www.princeshah.com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www.omnipotent.co.in/" TargetMode="External"/><Relationship Id="rId5" Type="http://schemas.openxmlformats.org/officeDocument/2006/relationships/hyperlink" Target="mailto:info@omnipotent.co.in" TargetMode="Externa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13" Type="http://schemas.openxmlformats.org/officeDocument/2006/relationships/image" Target="../media/image16.jpeg"/><Relationship Id="rId18" Type="http://schemas.microsoft.com/office/2007/relationships/hdphoto" Target="../media/hdphoto2.wdp"/><Relationship Id="rId3" Type="http://schemas.microsoft.com/office/2007/relationships/hdphoto" Target="../media/hdphoto1.wdp"/><Relationship Id="rId7" Type="http://schemas.openxmlformats.org/officeDocument/2006/relationships/image" Target="../media/image10.jpeg"/><Relationship Id="rId12" Type="http://schemas.openxmlformats.org/officeDocument/2006/relationships/image" Target="../media/image15.jpeg"/><Relationship Id="rId17" Type="http://schemas.openxmlformats.org/officeDocument/2006/relationships/image" Target="../media/image20.png"/><Relationship Id="rId2" Type="http://schemas.openxmlformats.org/officeDocument/2006/relationships/image" Target="../media/image1.png"/><Relationship Id="rId16" Type="http://schemas.openxmlformats.org/officeDocument/2006/relationships/image" Target="../media/image19.jpeg"/><Relationship Id="rId20" Type="http://schemas.openxmlformats.org/officeDocument/2006/relationships/image" Target="../media/image2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jpeg"/><Relationship Id="rId11" Type="http://schemas.openxmlformats.org/officeDocument/2006/relationships/image" Target="../media/image14.jpeg"/><Relationship Id="rId5" Type="http://schemas.openxmlformats.org/officeDocument/2006/relationships/image" Target="../media/image8.jpeg"/><Relationship Id="rId15" Type="http://schemas.openxmlformats.org/officeDocument/2006/relationships/image" Target="../media/image18.jpeg"/><Relationship Id="rId10" Type="http://schemas.openxmlformats.org/officeDocument/2006/relationships/image" Target="../media/image13.jpeg"/><Relationship Id="rId19" Type="http://schemas.openxmlformats.org/officeDocument/2006/relationships/hyperlink" Target="http://www.princeshah.com/" TargetMode="External"/><Relationship Id="rId4" Type="http://schemas.openxmlformats.org/officeDocument/2006/relationships/image" Target="../media/image7.jpeg"/><Relationship Id="rId9" Type="http://schemas.openxmlformats.org/officeDocument/2006/relationships/image" Target="../media/image12.jpeg"/><Relationship Id="rId14" Type="http://schemas.openxmlformats.org/officeDocument/2006/relationships/image" Target="../media/image17.jpe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jp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jpe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1.png"/><Relationship Id="rId7" Type="http://schemas.openxmlformats.org/officeDocument/2006/relationships/image" Target="../media/image27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.xml"/><Relationship Id="rId6" Type="http://schemas.microsoft.com/office/2007/relationships/hdphoto" Target="../media/hdphoto3.wdp"/><Relationship Id="rId5" Type="http://schemas.openxmlformats.org/officeDocument/2006/relationships/image" Target="../media/image26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rallelogram 5">
            <a:extLst>
              <a:ext uri="{FF2B5EF4-FFF2-40B4-BE49-F238E27FC236}">
                <a16:creationId xmlns:a16="http://schemas.microsoft.com/office/drawing/2014/main" id="{DDC28EFA-834F-40D9-9773-2F5A38C94361}"/>
              </a:ext>
            </a:extLst>
          </p:cNvPr>
          <p:cNvSpPr/>
          <p:nvPr/>
        </p:nvSpPr>
        <p:spPr>
          <a:xfrm>
            <a:off x="5943599" y="0"/>
            <a:ext cx="2819399" cy="6849846"/>
          </a:xfrm>
          <a:prstGeom prst="parallelogram">
            <a:avLst>
              <a:gd name="adj" fmla="val 82177"/>
            </a:avLst>
          </a:prstGeom>
          <a:solidFill>
            <a:srgbClr val="6B8E23">
              <a:alpha val="6274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Flowchart: Manual Input 18">
            <a:extLst>
              <a:ext uri="{FF2B5EF4-FFF2-40B4-BE49-F238E27FC236}">
                <a16:creationId xmlns:a16="http://schemas.microsoft.com/office/drawing/2014/main" id="{1E3FEBAA-23AA-40A1-940E-F35C7EA49A87}"/>
              </a:ext>
            </a:extLst>
          </p:cNvPr>
          <p:cNvSpPr/>
          <p:nvPr/>
        </p:nvSpPr>
        <p:spPr>
          <a:xfrm rot="5400000" flipV="1">
            <a:off x="5866759" y="524601"/>
            <a:ext cx="6859370" cy="5791120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00"/>
              <a:gd name="connsiteY0" fmla="*/ 3101 h 11101"/>
              <a:gd name="connsiteX1" fmla="*/ 9972 w 10000"/>
              <a:gd name="connsiteY1" fmla="*/ 0 h 11101"/>
              <a:gd name="connsiteX2" fmla="*/ 10000 w 10000"/>
              <a:gd name="connsiteY2" fmla="*/ 11101 h 11101"/>
              <a:gd name="connsiteX3" fmla="*/ 0 w 10000"/>
              <a:gd name="connsiteY3" fmla="*/ 11101 h 11101"/>
              <a:gd name="connsiteX4" fmla="*/ 0 w 10000"/>
              <a:gd name="connsiteY4" fmla="*/ 3101 h 11101"/>
              <a:gd name="connsiteX0" fmla="*/ 0 w 10000"/>
              <a:gd name="connsiteY0" fmla="*/ 3687 h 11101"/>
              <a:gd name="connsiteX1" fmla="*/ 9972 w 10000"/>
              <a:gd name="connsiteY1" fmla="*/ 0 h 11101"/>
              <a:gd name="connsiteX2" fmla="*/ 10000 w 10000"/>
              <a:gd name="connsiteY2" fmla="*/ 11101 h 11101"/>
              <a:gd name="connsiteX3" fmla="*/ 0 w 10000"/>
              <a:gd name="connsiteY3" fmla="*/ 11101 h 11101"/>
              <a:gd name="connsiteX4" fmla="*/ 0 w 10000"/>
              <a:gd name="connsiteY4" fmla="*/ 3687 h 11101"/>
              <a:gd name="connsiteX0" fmla="*/ 0 w 10000"/>
              <a:gd name="connsiteY0" fmla="*/ 3669 h 11101"/>
              <a:gd name="connsiteX1" fmla="*/ 9972 w 10000"/>
              <a:gd name="connsiteY1" fmla="*/ 0 h 11101"/>
              <a:gd name="connsiteX2" fmla="*/ 10000 w 10000"/>
              <a:gd name="connsiteY2" fmla="*/ 11101 h 11101"/>
              <a:gd name="connsiteX3" fmla="*/ 0 w 10000"/>
              <a:gd name="connsiteY3" fmla="*/ 11101 h 11101"/>
              <a:gd name="connsiteX4" fmla="*/ 0 w 10000"/>
              <a:gd name="connsiteY4" fmla="*/ 3669 h 11101"/>
              <a:gd name="connsiteX0" fmla="*/ 0 w 10014"/>
              <a:gd name="connsiteY0" fmla="*/ 3633 h 11101"/>
              <a:gd name="connsiteX1" fmla="*/ 9986 w 10014"/>
              <a:gd name="connsiteY1" fmla="*/ 0 h 11101"/>
              <a:gd name="connsiteX2" fmla="*/ 10014 w 10014"/>
              <a:gd name="connsiteY2" fmla="*/ 11101 h 11101"/>
              <a:gd name="connsiteX3" fmla="*/ 14 w 10014"/>
              <a:gd name="connsiteY3" fmla="*/ 11101 h 11101"/>
              <a:gd name="connsiteX4" fmla="*/ 0 w 10014"/>
              <a:gd name="connsiteY4" fmla="*/ 3633 h 11101"/>
              <a:gd name="connsiteX0" fmla="*/ 0 w 10014"/>
              <a:gd name="connsiteY0" fmla="*/ 4983 h 12451"/>
              <a:gd name="connsiteX1" fmla="*/ 9958 w 10014"/>
              <a:gd name="connsiteY1" fmla="*/ 0 h 12451"/>
              <a:gd name="connsiteX2" fmla="*/ 10014 w 10014"/>
              <a:gd name="connsiteY2" fmla="*/ 12451 h 12451"/>
              <a:gd name="connsiteX3" fmla="*/ 14 w 10014"/>
              <a:gd name="connsiteY3" fmla="*/ 12451 h 12451"/>
              <a:gd name="connsiteX4" fmla="*/ 0 w 10014"/>
              <a:gd name="connsiteY4" fmla="*/ 4983 h 12451"/>
              <a:gd name="connsiteX0" fmla="*/ 0 w 10014"/>
              <a:gd name="connsiteY0" fmla="*/ 4983 h 12451"/>
              <a:gd name="connsiteX1" fmla="*/ 10000 w 10014"/>
              <a:gd name="connsiteY1" fmla="*/ 0 h 12451"/>
              <a:gd name="connsiteX2" fmla="*/ 10014 w 10014"/>
              <a:gd name="connsiteY2" fmla="*/ 12451 h 12451"/>
              <a:gd name="connsiteX3" fmla="*/ 14 w 10014"/>
              <a:gd name="connsiteY3" fmla="*/ 12451 h 12451"/>
              <a:gd name="connsiteX4" fmla="*/ 0 w 10014"/>
              <a:gd name="connsiteY4" fmla="*/ 4983 h 12451"/>
              <a:gd name="connsiteX0" fmla="*/ 0 w 10016"/>
              <a:gd name="connsiteY0" fmla="*/ 4983 h 12451"/>
              <a:gd name="connsiteX1" fmla="*/ 10014 w 10016"/>
              <a:gd name="connsiteY1" fmla="*/ 0 h 12451"/>
              <a:gd name="connsiteX2" fmla="*/ 10014 w 10016"/>
              <a:gd name="connsiteY2" fmla="*/ 12451 h 12451"/>
              <a:gd name="connsiteX3" fmla="*/ 14 w 10016"/>
              <a:gd name="connsiteY3" fmla="*/ 12451 h 12451"/>
              <a:gd name="connsiteX4" fmla="*/ 0 w 10016"/>
              <a:gd name="connsiteY4" fmla="*/ 4983 h 12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16" h="12451">
                <a:moveTo>
                  <a:pt x="0" y="4983"/>
                </a:moveTo>
                <a:lnTo>
                  <a:pt x="10014" y="0"/>
                </a:lnTo>
                <a:cubicBezTo>
                  <a:pt x="10023" y="3700"/>
                  <a:pt x="10005" y="8751"/>
                  <a:pt x="10014" y="12451"/>
                </a:cubicBezTo>
                <a:lnTo>
                  <a:pt x="14" y="12451"/>
                </a:lnTo>
                <a:cubicBezTo>
                  <a:pt x="9" y="9962"/>
                  <a:pt x="5" y="7472"/>
                  <a:pt x="0" y="4983"/>
                </a:cubicBezTo>
                <a:close/>
              </a:path>
            </a:pathLst>
          </a:custGeom>
          <a:solidFill>
            <a:srgbClr val="7EA9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0" name="Parallelogram 19">
            <a:extLst>
              <a:ext uri="{FF2B5EF4-FFF2-40B4-BE49-F238E27FC236}">
                <a16:creationId xmlns:a16="http://schemas.microsoft.com/office/drawing/2014/main" id="{F34B90FD-DCA5-45F4-808E-350F90E5570B}"/>
              </a:ext>
            </a:extLst>
          </p:cNvPr>
          <p:cNvSpPr/>
          <p:nvPr/>
        </p:nvSpPr>
        <p:spPr>
          <a:xfrm>
            <a:off x="6505574" y="2009775"/>
            <a:ext cx="1123951" cy="2724150"/>
          </a:xfrm>
          <a:prstGeom prst="parallelogram">
            <a:avLst>
              <a:gd name="adj" fmla="val 81016"/>
            </a:avLst>
          </a:prstGeom>
          <a:solidFill>
            <a:schemeClr val="bg2">
              <a:lumMod val="10000"/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1054300-3D73-4F71-9B88-D59F600C2ADC}"/>
              </a:ext>
            </a:extLst>
          </p:cNvPr>
          <p:cNvSpPr txBox="1"/>
          <p:nvPr/>
        </p:nvSpPr>
        <p:spPr>
          <a:xfrm>
            <a:off x="6916265" y="6183570"/>
            <a:ext cx="19139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www.omnipotent.co.in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195A81ED-9E5B-417D-AE96-408D18F445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8052" t="8087" r="6561" b="8087"/>
          <a:stretch/>
        </p:blipFill>
        <p:spPr>
          <a:xfrm>
            <a:off x="2175891" y="555886"/>
            <a:ext cx="2733649" cy="1601839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8CF5764F-9DEC-4AB8-AF4F-3DB5BC33B39C}"/>
              </a:ext>
            </a:extLst>
          </p:cNvPr>
          <p:cNvSpPr txBox="1"/>
          <p:nvPr/>
        </p:nvSpPr>
        <p:spPr>
          <a:xfrm>
            <a:off x="1129719" y="3075559"/>
            <a:ext cx="34455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IN" sz="3200" b="1" dirty="0">
                <a:solidFill>
                  <a:srgbClr val="7BA42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COMPANY</a:t>
            </a:r>
            <a:r>
              <a:rPr lang="en-IN" sz="3200" b="1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PROFILE</a:t>
            </a:r>
            <a:endParaRPr lang="en-IN" sz="3200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7CF6FBF-7AA3-4BFB-8C26-A2EC97F8A673}"/>
              </a:ext>
            </a:extLst>
          </p:cNvPr>
          <p:cNvSpPr txBox="1"/>
          <p:nvPr/>
        </p:nvSpPr>
        <p:spPr>
          <a:xfrm>
            <a:off x="396561" y="5857687"/>
            <a:ext cx="53561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IN" sz="1400" b="1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OVER </a:t>
            </a:r>
            <a:r>
              <a:rPr lang="en-IN" sz="1400" b="1" dirty="0">
                <a:ln w="0"/>
                <a:solidFill>
                  <a:srgbClr val="7BA42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 YEARS</a:t>
            </a:r>
            <a:r>
              <a:rPr lang="en-IN" sz="1400" b="1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IN BITUMEN BUSINESS HANDLE, TRADING </a:t>
            </a:r>
            <a:r>
              <a:rPr lang="en-IN" sz="1400" b="1" dirty="0">
                <a:ln w="0"/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51,224 MT</a:t>
            </a:r>
            <a:r>
              <a:rPr lang="en-IN" sz="1400" b="1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BITUMEN IN BUSINESS YEAR 2018-19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2801CDE-7296-4661-87A2-E9C42F604677}"/>
              </a:ext>
            </a:extLst>
          </p:cNvPr>
          <p:cNvCxnSpPr>
            <a:cxnSpLocks/>
          </p:cNvCxnSpPr>
          <p:nvPr/>
        </p:nvCxnSpPr>
        <p:spPr>
          <a:xfrm>
            <a:off x="1244669" y="3787436"/>
            <a:ext cx="931222" cy="0"/>
          </a:xfrm>
          <a:prstGeom prst="line">
            <a:avLst/>
          </a:prstGeom>
          <a:ln w="381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19CD9487-85CC-4075-A33C-C13AD65080B7}"/>
              </a:ext>
            </a:extLst>
          </p:cNvPr>
          <p:cNvSpPr txBox="1"/>
          <p:nvPr/>
        </p:nvSpPr>
        <p:spPr>
          <a:xfrm>
            <a:off x="7260536" y="4295728"/>
            <a:ext cx="487537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SUGGESTED SERVICES :</a:t>
            </a:r>
          </a:p>
          <a:p>
            <a:pPr algn="ctr"/>
            <a:r>
              <a:rPr lang="en-IN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Import &amp; Supply of Bulk | Drum Bitumen &amp; Bituminous products.</a:t>
            </a:r>
          </a:p>
          <a:p>
            <a:pPr algn="ctr"/>
            <a:endParaRPr lang="en-IN" sz="1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8A82F489-44B0-4EFD-BD21-312B55F774B0}"/>
              </a:ext>
            </a:extLst>
          </p:cNvPr>
          <p:cNvPicPr/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720184" y="853921"/>
            <a:ext cx="2974351" cy="273016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stA="46000" endPos="10000" dir="5400000" sy="-100000" algn="bl" rotWithShape="0"/>
            <a:softEdge rad="0"/>
          </a:effectLst>
          <a:scene3d>
            <a:camera prst="isometricOffAxis2Left"/>
            <a:lightRig rig="threePt" dir="t"/>
          </a:scene3d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E4DDC9C-7546-4015-8349-EE2A8A791E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11528" y="5082519"/>
            <a:ext cx="1804007" cy="1609968"/>
          </a:xfrm>
          <a:prstGeom prst="flowChartConnector">
            <a:avLst/>
          </a:prstGeom>
          <a:ln>
            <a:noFill/>
          </a:ln>
          <a:effectLst>
            <a:softEdge rad="38100"/>
          </a:effec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DE19416-D489-4BC6-B190-12A2326EA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18116-3C08-4A29-80D2-8B486895D9D5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907193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lowchart: Manual Input 18">
            <a:extLst>
              <a:ext uri="{FF2B5EF4-FFF2-40B4-BE49-F238E27FC236}">
                <a16:creationId xmlns:a16="http://schemas.microsoft.com/office/drawing/2014/main" id="{FB774741-D008-4F27-9B3E-890C1FBFD689}"/>
              </a:ext>
            </a:extLst>
          </p:cNvPr>
          <p:cNvSpPr/>
          <p:nvPr/>
        </p:nvSpPr>
        <p:spPr>
          <a:xfrm rot="5400000" flipV="1">
            <a:off x="3344828" y="-904324"/>
            <a:ext cx="4967496" cy="9356999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00"/>
              <a:gd name="connsiteY0" fmla="*/ 3101 h 11101"/>
              <a:gd name="connsiteX1" fmla="*/ 9972 w 10000"/>
              <a:gd name="connsiteY1" fmla="*/ 0 h 11101"/>
              <a:gd name="connsiteX2" fmla="*/ 10000 w 10000"/>
              <a:gd name="connsiteY2" fmla="*/ 11101 h 11101"/>
              <a:gd name="connsiteX3" fmla="*/ 0 w 10000"/>
              <a:gd name="connsiteY3" fmla="*/ 11101 h 11101"/>
              <a:gd name="connsiteX4" fmla="*/ 0 w 10000"/>
              <a:gd name="connsiteY4" fmla="*/ 3101 h 11101"/>
              <a:gd name="connsiteX0" fmla="*/ 0 w 10000"/>
              <a:gd name="connsiteY0" fmla="*/ 3687 h 11101"/>
              <a:gd name="connsiteX1" fmla="*/ 9972 w 10000"/>
              <a:gd name="connsiteY1" fmla="*/ 0 h 11101"/>
              <a:gd name="connsiteX2" fmla="*/ 10000 w 10000"/>
              <a:gd name="connsiteY2" fmla="*/ 11101 h 11101"/>
              <a:gd name="connsiteX3" fmla="*/ 0 w 10000"/>
              <a:gd name="connsiteY3" fmla="*/ 11101 h 11101"/>
              <a:gd name="connsiteX4" fmla="*/ 0 w 10000"/>
              <a:gd name="connsiteY4" fmla="*/ 3687 h 11101"/>
              <a:gd name="connsiteX0" fmla="*/ 0 w 10000"/>
              <a:gd name="connsiteY0" fmla="*/ 3669 h 11101"/>
              <a:gd name="connsiteX1" fmla="*/ 9972 w 10000"/>
              <a:gd name="connsiteY1" fmla="*/ 0 h 11101"/>
              <a:gd name="connsiteX2" fmla="*/ 10000 w 10000"/>
              <a:gd name="connsiteY2" fmla="*/ 11101 h 11101"/>
              <a:gd name="connsiteX3" fmla="*/ 0 w 10000"/>
              <a:gd name="connsiteY3" fmla="*/ 11101 h 11101"/>
              <a:gd name="connsiteX4" fmla="*/ 0 w 10000"/>
              <a:gd name="connsiteY4" fmla="*/ 3669 h 11101"/>
              <a:gd name="connsiteX0" fmla="*/ 0 w 10014"/>
              <a:gd name="connsiteY0" fmla="*/ 3633 h 11101"/>
              <a:gd name="connsiteX1" fmla="*/ 9986 w 10014"/>
              <a:gd name="connsiteY1" fmla="*/ 0 h 11101"/>
              <a:gd name="connsiteX2" fmla="*/ 10014 w 10014"/>
              <a:gd name="connsiteY2" fmla="*/ 11101 h 11101"/>
              <a:gd name="connsiteX3" fmla="*/ 14 w 10014"/>
              <a:gd name="connsiteY3" fmla="*/ 11101 h 11101"/>
              <a:gd name="connsiteX4" fmla="*/ 0 w 10014"/>
              <a:gd name="connsiteY4" fmla="*/ 3633 h 11101"/>
              <a:gd name="connsiteX0" fmla="*/ 0 w 10014"/>
              <a:gd name="connsiteY0" fmla="*/ 4983 h 12451"/>
              <a:gd name="connsiteX1" fmla="*/ 9958 w 10014"/>
              <a:gd name="connsiteY1" fmla="*/ 0 h 12451"/>
              <a:gd name="connsiteX2" fmla="*/ 10014 w 10014"/>
              <a:gd name="connsiteY2" fmla="*/ 12451 h 12451"/>
              <a:gd name="connsiteX3" fmla="*/ 14 w 10014"/>
              <a:gd name="connsiteY3" fmla="*/ 12451 h 12451"/>
              <a:gd name="connsiteX4" fmla="*/ 0 w 10014"/>
              <a:gd name="connsiteY4" fmla="*/ 4983 h 12451"/>
              <a:gd name="connsiteX0" fmla="*/ 0 w 10014"/>
              <a:gd name="connsiteY0" fmla="*/ 4983 h 12451"/>
              <a:gd name="connsiteX1" fmla="*/ 10000 w 10014"/>
              <a:gd name="connsiteY1" fmla="*/ 0 h 12451"/>
              <a:gd name="connsiteX2" fmla="*/ 10014 w 10014"/>
              <a:gd name="connsiteY2" fmla="*/ 12451 h 12451"/>
              <a:gd name="connsiteX3" fmla="*/ 14 w 10014"/>
              <a:gd name="connsiteY3" fmla="*/ 12451 h 12451"/>
              <a:gd name="connsiteX4" fmla="*/ 0 w 10014"/>
              <a:gd name="connsiteY4" fmla="*/ 4983 h 12451"/>
              <a:gd name="connsiteX0" fmla="*/ 0 w 10016"/>
              <a:gd name="connsiteY0" fmla="*/ 4983 h 12451"/>
              <a:gd name="connsiteX1" fmla="*/ 10014 w 10016"/>
              <a:gd name="connsiteY1" fmla="*/ 0 h 12451"/>
              <a:gd name="connsiteX2" fmla="*/ 10014 w 10016"/>
              <a:gd name="connsiteY2" fmla="*/ 12451 h 12451"/>
              <a:gd name="connsiteX3" fmla="*/ 14 w 10016"/>
              <a:gd name="connsiteY3" fmla="*/ 12451 h 12451"/>
              <a:gd name="connsiteX4" fmla="*/ 0 w 10016"/>
              <a:gd name="connsiteY4" fmla="*/ 4983 h 12451"/>
              <a:gd name="connsiteX0" fmla="*/ 83 w 10003"/>
              <a:gd name="connsiteY0" fmla="*/ 1687 h 12451"/>
              <a:gd name="connsiteX1" fmla="*/ 10001 w 10003"/>
              <a:gd name="connsiteY1" fmla="*/ 0 h 12451"/>
              <a:gd name="connsiteX2" fmla="*/ 10001 w 10003"/>
              <a:gd name="connsiteY2" fmla="*/ 12451 h 12451"/>
              <a:gd name="connsiteX3" fmla="*/ 1 w 10003"/>
              <a:gd name="connsiteY3" fmla="*/ 12451 h 12451"/>
              <a:gd name="connsiteX4" fmla="*/ 83 w 10003"/>
              <a:gd name="connsiteY4" fmla="*/ 1687 h 12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3" h="12451">
                <a:moveTo>
                  <a:pt x="83" y="1687"/>
                </a:moveTo>
                <a:lnTo>
                  <a:pt x="10001" y="0"/>
                </a:lnTo>
                <a:cubicBezTo>
                  <a:pt x="10010" y="3700"/>
                  <a:pt x="9992" y="8751"/>
                  <a:pt x="10001" y="12451"/>
                </a:cubicBezTo>
                <a:lnTo>
                  <a:pt x="1" y="12451"/>
                </a:lnTo>
                <a:cubicBezTo>
                  <a:pt x="-4" y="9962"/>
                  <a:pt x="88" y="4176"/>
                  <a:pt x="83" y="1687"/>
                </a:cubicBezTo>
                <a:close/>
              </a:path>
            </a:pathLst>
          </a:custGeom>
          <a:solidFill>
            <a:schemeClr val="bg1">
              <a:lumMod val="95000"/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" name="Parallelogram 5">
            <a:extLst>
              <a:ext uri="{FF2B5EF4-FFF2-40B4-BE49-F238E27FC236}">
                <a16:creationId xmlns:a16="http://schemas.microsoft.com/office/drawing/2014/main" id="{DDC28EFA-834F-40D9-9773-2F5A38C94361}"/>
              </a:ext>
            </a:extLst>
          </p:cNvPr>
          <p:cNvSpPr/>
          <p:nvPr/>
        </p:nvSpPr>
        <p:spPr>
          <a:xfrm>
            <a:off x="447674" y="0"/>
            <a:ext cx="2819399" cy="6849846"/>
          </a:xfrm>
          <a:prstGeom prst="parallelogram">
            <a:avLst>
              <a:gd name="adj" fmla="val 82177"/>
            </a:avLst>
          </a:prstGeom>
          <a:solidFill>
            <a:srgbClr val="6B8E23">
              <a:alpha val="6274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Parallelogram 19">
            <a:extLst>
              <a:ext uri="{FF2B5EF4-FFF2-40B4-BE49-F238E27FC236}">
                <a16:creationId xmlns:a16="http://schemas.microsoft.com/office/drawing/2014/main" id="{F34B90FD-DCA5-45F4-808E-350F90E5570B}"/>
              </a:ext>
            </a:extLst>
          </p:cNvPr>
          <p:cNvSpPr/>
          <p:nvPr/>
        </p:nvSpPr>
        <p:spPr>
          <a:xfrm>
            <a:off x="1009649" y="2009775"/>
            <a:ext cx="1123951" cy="2724150"/>
          </a:xfrm>
          <a:prstGeom prst="parallelogram">
            <a:avLst>
              <a:gd name="adj" fmla="val 81016"/>
            </a:avLst>
          </a:prstGeom>
          <a:solidFill>
            <a:schemeClr val="bg2">
              <a:lumMod val="10000"/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FE581299-BA22-455C-9F4F-602AB7453BE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8052" t="8087" r="6561" b="8087"/>
          <a:stretch/>
        </p:blipFill>
        <p:spPr>
          <a:xfrm>
            <a:off x="10325100" y="61975"/>
            <a:ext cx="1786597" cy="104689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7BB13C1-4F28-42E7-B867-DA239B222534}"/>
              </a:ext>
            </a:extLst>
          </p:cNvPr>
          <p:cNvSpPr/>
          <p:nvPr/>
        </p:nvSpPr>
        <p:spPr>
          <a:xfrm>
            <a:off x="2803667" y="880397"/>
            <a:ext cx="7012299" cy="375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Bef>
                <a:spcPts val="100"/>
              </a:spcBef>
              <a:spcAft>
                <a:spcPts val="100"/>
              </a:spcAft>
            </a:pPr>
            <a:r>
              <a:rPr lang="en-IN" b="1" u="sng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Microsoft JhengHei" panose="020B0604030504040204" pitchFamily="34" charset="-120"/>
              </a:rPr>
              <a:t>BITUMEN</a:t>
            </a:r>
            <a:r>
              <a:rPr lang="en-IN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Microsoft JhengHei" panose="020B0604030504040204" pitchFamily="34" charset="-120"/>
              </a:rPr>
              <a:t> </a:t>
            </a:r>
            <a:r>
              <a:rPr lang="en-IN" b="1" u="sng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Microsoft JhengHei" panose="020B0604030504040204" pitchFamily="34" charset="-120"/>
              </a:rPr>
              <a:t>GRADE</a:t>
            </a:r>
            <a:r>
              <a:rPr lang="en-IN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Microsoft JhengHei" panose="020B0604030504040204" pitchFamily="34" charset="-120"/>
              </a:rPr>
              <a:t> </a:t>
            </a:r>
            <a:r>
              <a:rPr lang="en-IN" b="1" u="sng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Microsoft JhengHei" panose="020B0604030504040204" pitchFamily="34" charset="-120"/>
              </a:rPr>
              <a:t>SPECIFICATION</a:t>
            </a:r>
            <a:endParaRPr lang="en-IN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Microsoft JhengHei" panose="020B0604030504040204" pitchFamily="34" charset="-12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E52125E-5DE3-4023-AF74-4C2B97A21B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748" y="1233277"/>
            <a:ext cx="6863217" cy="496749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8CDCDFA-B716-447B-97A1-005A5C5F2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18116-3C08-4A29-80D2-8B486895D9D5}" type="slidenum">
              <a:rPr lang="en-IN" smtClean="0"/>
              <a:t>10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746119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lowchart: Manual Input 18">
            <a:extLst>
              <a:ext uri="{FF2B5EF4-FFF2-40B4-BE49-F238E27FC236}">
                <a16:creationId xmlns:a16="http://schemas.microsoft.com/office/drawing/2014/main" id="{FB774741-D008-4F27-9B3E-890C1FBFD689}"/>
              </a:ext>
            </a:extLst>
          </p:cNvPr>
          <p:cNvSpPr/>
          <p:nvPr/>
        </p:nvSpPr>
        <p:spPr>
          <a:xfrm rot="5400000" flipV="1">
            <a:off x="3635760" y="-919117"/>
            <a:ext cx="4633195" cy="9623784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00"/>
              <a:gd name="connsiteY0" fmla="*/ 3101 h 11101"/>
              <a:gd name="connsiteX1" fmla="*/ 9972 w 10000"/>
              <a:gd name="connsiteY1" fmla="*/ 0 h 11101"/>
              <a:gd name="connsiteX2" fmla="*/ 10000 w 10000"/>
              <a:gd name="connsiteY2" fmla="*/ 11101 h 11101"/>
              <a:gd name="connsiteX3" fmla="*/ 0 w 10000"/>
              <a:gd name="connsiteY3" fmla="*/ 11101 h 11101"/>
              <a:gd name="connsiteX4" fmla="*/ 0 w 10000"/>
              <a:gd name="connsiteY4" fmla="*/ 3101 h 11101"/>
              <a:gd name="connsiteX0" fmla="*/ 0 w 10000"/>
              <a:gd name="connsiteY0" fmla="*/ 3687 h 11101"/>
              <a:gd name="connsiteX1" fmla="*/ 9972 w 10000"/>
              <a:gd name="connsiteY1" fmla="*/ 0 h 11101"/>
              <a:gd name="connsiteX2" fmla="*/ 10000 w 10000"/>
              <a:gd name="connsiteY2" fmla="*/ 11101 h 11101"/>
              <a:gd name="connsiteX3" fmla="*/ 0 w 10000"/>
              <a:gd name="connsiteY3" fmla="*/ 11101 h 11101"/>
              <a:gd name="connsiteX4" fmla="*/ 0 w 10000"/>
              <a:gd name="connsiteY4" fmla="*/ 3687 h 11101"/>
              <a:gd name="connsiteX0" fmla="*/ 0 w 10000"/>
              <a:gd name="connsiteY0" fmla="*/ 3669 h 11101"/>
              <a:gd name="connsiteX1" fmla="*/ 9972 w 10000"/>
              <a:gd name="connsiteY1" fmla="*/ 0 h 11101"/>
              <a:gd name="connsiteX2" fmla="*/ 10000 w 10000"/>
              <a:gd name="connsiteY2" fmla="*/ 11101 h 11101"/>
              <a:gd name="connsiteX3" fmla="*/ 0 w 10000"/>
              <a:gd name="connsiteY3" fmla="*/ 11101 h 11101"/>
              <a:gd name="connsiteX4" fmla="*/ 0 w 10000"/>
              <a:gd name="connsiteY4" fmla="*/ 3669 h 11101"/>
              <a:gd name="connsiteX0" fmla="*/ 0 w 10014"/>
              <a:gd name="connsiteY0" fmla="*/ 3633 h 11101"/>
              <a:gd name="connsiteX1" fmla="*/ 9986 w 10014"/>
              <a:gd name="connsiteY1" fmla="*/ 0 h 11101"/>
              <a:gd name="connsiteX2" fmla="*/ 10014 w 10014"/>
              <a:gd name="connsiteY2" fmla="*/ 11101 h 11101"/>
              <a:gd name="connsiteX3" fmla="*/ 14 w 10014"/>
              <a:gd name="connsiteY3" fmla="*/ 11101 h 11101"/>
              <a:gd name="connsiteX4" fmla="*/ 0 w 10014"/>
              <a:gd name="connsiteY4" fmla="*/ 3633 h 11101"/>
              <a:gd name="connsiteX0" fmla="*/ 0 w 10014"/>
              <a:gd name="connsiteY0" fmla="*/ 4983 h 12451"/>
              <a:gd name="connsiteX1" fmla="*/ 9958 w 10014"/>
              <a:gd name="connsiteY1" fmla="*/ 0 h 12451"/>
              <a:gd name="connsiteX2" fmla="*/ 10014 w 10014"/>
              <a:gd name="connsiteY2" fmla="*/ 12451 h 12451"/>
              <a:gd name="connsiteX3" fmla="*/ 14 w 10014"/>
              <a:gd name="connsiteY3" fmla="*/ 12451 h 12451"/>
              <a:gd name="connsiteX4" fmla="*/ 0 w 10014"/>
              <a:gd name="connsiteY4" fmla="*/ 4983 h 12451"/>
              <a:gd name="connsiteX0" fmla="*/ 0 w 10014"/>
              <a:gd name="connsiteY0" fmla="*/ 4983 h 12451"/>
              <a:gd name="connsiteX1" fmla="*/ 10000 w 10014"/>
              <a:gd name="connsiteY1" fmla="*/ 0 h 12451"/>
              <a:gd name="connsiteX2" fmla="*/ 10014 w 10014"/>
              <a:gd name="connsiteY2" fmla="*/ 12451 h 12451"/>
              <a:gd name="connsiteX3" fmla="*/ 14 w 10014"/>
              <a:gd name="connsiteY3" fmla="*/ 12451 h 12451"/>
              <a:gd name="connsiteX4" fmla="*/ 0 w 10014"/>
              <a:gd name="connsiteY4" fmla="*/ 4983 h 12451"/>
              <a:gd name="connsiteX0" fmla="*/ 0 w 10016"/>
              <a:gd name="connsiteY0" fmla="*/ 4983 h 12451"/>
              <a:gd name="connsiteX1" fmla="*/ 10014 w 10016"/>
              <a:gd name="connsiteY1" fmla="*/ 0 h 12451"/>
              <a:gd name="connsiteX2" fmla="*/ 10014 w 10016"/>
              <a:gd name="connsiteY2" fmla="*/ 12451 h 12451"/>
              <a:gd name="connsiteX3" fmla="*/ 14 w 10016"/>
              <a:gd name="connsiteY3" fmla="*/ 12451 h 12451"/>
              <a:gd name="connsiteX4" fmla="*/ 0 w 10016"/>
              <a:gd name="connsiteY4" fmla="*/ 4983 h 12451"/>
              <a:gd name="connsiteX0" fmla="*/ 83 w 10003"/>
              <a:gd name="connsiteY0" fmla="*/ 1687 h 12451"/>
              <a:gd name="connsiteX1" fmla="*/ 10001 w 10003"/>
              <a:gd name="connsiteY1" fmla="*/ 0 h 12451"/>
              <a:gd name="connsiteX2" fmla="*/ 10001 w 10003"/>
              <a:gd name="connsiteY2" fmla="*/ 12451 h 12451"/>
              <a:gd name="connsiteX3" fmla="*/ 1 w 10003"/>
              <a:gd name="connsiteY3" fmla="*/ 12451 h 12451"/>
              <a:gd name="connsiteX4" fmla="*/ 83 w 10003"/>
              <a:gd name="connsiteY4" fmla="*/ 1687 h 12451"/>
              <a:gd name="connsiteX0" fmla="*/ 83 w 10001"/>
              <a:gd name="connsiteY0" fmla="*/ 2042 h 12806"/>
              <a:gd name="connsiteX1" fmla="*/ 9980 w 10001"/>
              <a:gd name="connsiteY1" fmla="*/ 0 h 12806"/>
              <a:gd name="connsiteX2" fmla="*/ 10001 w 10001"/>
              <a:gd name="connsiteY2" fmla="*/ 12806 h 12806"/>
              <a:gd name="connsiteX3" fmla="*/ 1 w 10001"/>
              <a:gd name="connsiteY3" fmla="*/ 12806 h 12806"/>
              <a:gd name="connsiteX4" fmla="*/ 83 w 10001"/>
              <a:gd name="connsiteY4" fmla="*/ 2042 h 12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1" h="12806">
                <a:moveTo>
                  <a:pt x="83" y="2042"/>
                </a:moveTo>
                <a:cubicBezTo>
                  <a:pt x="3389" y="1480"/>
                  <a:pt x="6674" y="562"/>
                  <a:pt x="9980" y="0"/>
                </a:cubicBezTo>
                <a:cubicBezTo>
                  <a:pt x="9989" y="3700"/>
                  <a:pt x="9992" y="9106"/>
                  <a:pt x="10001" y="12806"/>
                </a:cubicBezTo>
                <a:lnTo>
                  <a:pt x="1" y="12806"/>
                </a:lnTo>
                <a:cubicBezTo>
                  <a:pt x="-4" y="10317"/>
                  <a:pt x="88" y="4531"/>
                  <a:pt x="83" y="2042"/>
                </a:cubicBezTo>
                <a:close/>
              </a:path>
            </a:pathLst>
          </a:custGeom>
          <a:solidFill>
            <a:schemeClr val="bg1">
              <a:lumMod val="95000"/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0" name="Parallelogram 19">
            <a:extLst>
              <a:ext uri="{FF2B5EF4-FFF2-40B4-BE49-F238E27FC236}">
                <a16:creationId xmlns:a16="http://schemas.microsoft.com/office/drawing/2014/main" id="{F34B90FD-DCA5-45F4-808E-350F90E5570B}"/>
              </a:ext>
            </a:extLst>
          </p:cNvPr>
          <p:cNvSpPr/>
          <p:nvPr/>
        </p:nvSpPr>
        <p:spPr>
          <a:xfrm>
            <a:off x="1009649" y="2009775"/>
            <a:ext cx="1123951" cy="2724150"/>
          </a:xfrm>
          <a:prstGeom prst="parallelogram">
            <a:avLst>
              <a:gd name="adj" fmla="val 81016"/>
            </a:avLst>
          </a:prstGeom>
          <a:solidFill>
            <a:schemeClr val="bg2">
              <a:lumMod val="10000"/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19A3EF-C433-45FF-B1B3-BD592A67F9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8" t="1465" r="833" b="1795"/>
          <a:stretch/>
        </p:blipFill>
        <p:spPr>
          <a:xfrm>
            <a:off x="2600325" y="1676401"/>
            <a:ext cx="7886700" cy="4453160"/>
          </a:xfrm>
          <a:prstGeom prst="rect">
            <a:avLst/>
          </a:prstGeom>
          <a:ln>
            <a:noFill/>
          </a:ln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FE581299-BA22-455C-9F4F-602AB7453BE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8052" t="8087" r="6561" b="8087"/>
          <a:stretch/>
        </p:blipFill>
        <p:spPr>
          <a:xfrm>
            <a:off x="10325100" y="61975"/>
            <a:ext cx="1786597" cy="104689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7BB13C1-4F28-42E7-B867-DA239B222534}"/>
              </a:ext>
            </a:extLst>
          </p:cNvPr>
          <p:cNvSpPr/>
          <p:nvPr/>
        </p:nvSpPr>
        <p:spPr>
          <a:xfrm>
            <a:off x="3117992" y="1166147"/>
            <a:ext cx="7012299" cy="375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Bef>
                <a:spcPts val="100"/>
              </a:spcBef>
              <a:spcAft>
                <a:spcPts val="100"/>
              </a:spcAft>
            </a:pPr>
            <a:r>
              <a:rPr lang="en-IN" b="1" u="sng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Microsoft JhengHei" panose="020B0604030504040204" pitchFamily="34" charset="-120"/>
              </a:rPr>
              <a:t>CRUDE</a:t>
            </a:r>
            <a:r>
              <a:rPr lang="en-IN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Microsoft JhengHei" panose="020B0604030504040204" pitchFamily="34" charset="-120"/>
              </a:rPr>
              <a:t> </a:t>
            </a:r>
            <a:r>
              <a:rPr lang="en-IN" b="1" u="sng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Microsoft JhengHei" panose="020B0604030504040204" pitchFamily="34" charset="-120"/>
              </a:rPr>
              <a:t>OIL</a:t>
            </a:r>
            <a:r>
              <a:rPr lang="en-IN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Microsoft JhengHei" panose="020B0604030504040204" pitchFamily="34" charset="-120"/>
              </a:rPr>
              <a:t> </a:t>
            </a:r>
            <a:r>
              <a:rPr lang="en-IN" b="1" u="sng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Microsoft JhengHei" panose="020B0604030504040204" pitchFamily="34" charset="-120"/>
              </a:rPr>
              <a:t>PRICE</a:t>
            </a:r>
            <a:r>
              <a:rPr lang="en-IN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Microsoft JhengHei" panose="020B0604030504040204" pitchFamily="34" charset="-120"/>
              </a:rPr>
              <a:t> </a:t>
            </a:r>
            <a:r>
              <a:rPr lang="en-IN" b="1" u="sng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Microsoft JhengHei" panose="020B0604030504040204" pitchFamily="34" charset="-120"/>
              </a:rPr>
              <a:t>TREND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8216A8-11E0-4F5C-AFF3-4A7C806DF13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61" r="19424"/>
          <a:stretch/>
        </p:blipFill>
        <p:spPr>
          <a:xfrm>
            <a:off x="10895066" y="4560422"/>
            <a:ext cx="973084" cy="1569138"/>
          </a:xfrm>
          <a:prstGeom prst="rect">
            <a:avLst/>
          </a:prstGeom>
        </p:spPr>
      </p:pic>
      <p:sp>
        <p:nvSpPr>
          <p:cNvPr id="6" name="Parallelogram 5">
            <a:extLst>
              <a:ext uri="{FF2B5EF4-FFF2-40B4-BE49-F238E27FC236}">
                <a16:creationId xmlns:a16="http://schemas.microsoft.com/office/drawing/2014/main" id="{DDC28EFA-834F-40D9-9773-2F5A38C94361}"/>
              </a:ext>
            </a:extLst>
          </p:cNvPr>
          <p:cNvSpPr/>
          <p:nvPr/>
        </p:nvSpPr>
        <p:spPr>
          <a:xfrm>
            <a:off x="447674" y="0"/>
            <a:ext cx="2819399" cy="6849846"/>
          </a:xfrm>
          <a:prstGeom prst="parallelogram">
            <a:avLst>
              <a:gd name="adj" fmla="val 82177"/>
            </a:avLst>
          </a:prstGeom>
          <a:solidFill>
            <a:srgbClr val="6B8E23">
              <a:alpha val="6274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1579FCB-C7EA-48CF-8EB1-0164ABA79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18116-3C08-4A29-80D2-8B486895D9D5}" type="slidenum">
              <a:rPr lang="en-IN" smtClean="0"/>
              <a:t>11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933561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lowchart: Manual Input 18">
            <a:extLst>
              <a:ext uri="{FF2B5EF4-FFF2-40B4-BE49-F238E27FC236}">
                <a16:creationId xmlns:a16="http://schemas.microsoft.com/office/drawing/2014/main" id="{FB774741-D008-4F27-9B3E-890C1FBFD689}"/>
              </a:ext>
            </a:extLst>
          </p:cNvPr>
          <p:cNvSpPr/>
          <p:nvPr/>
        </p:nvSpPr>
        <p:spPr>
          <a:xfrm rot="5400000" flipV="1">
            <a:off x="3363535" y="-1184716"/>
            <a:ext cx="5519675" cy="10441811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00"/>
              <a:gd name="connsiteY0" fmla="*/ 3101 h 11101"/>
              <a:gd name="connsiteX1" fmla="*/ 9972 w 10000"/>
              <a:gd name="connsiteY1" fmla="*/ 0 h 11101"/>
              <a:gd name="connsiteX2" fmla="*/ 10000 w 10000"/>
              <a:gd name="connsiteY2" fmla="*/ 11101 h 11101"/>
              <a:gd name="connsiteX3" fmla="*/ 0 w 10000"/>
              <a:gd name="connsiteY3" fmla="*/ 11101 h 11101"/>
              <a:gd name="connsiteX4" fmla="*/ 0 w 10000"/>
              <a:gd name="connsiteY4" fmla="*/ 3101 h 11101"/>
              <a:gd name="connsiteX0" fmla="*/ 0 w 10000"/>
              <a:gd name="connsiteY0" fmla="*/ 3687 h 11101"/>
              <a:gd name="connsiteX1" fmla="*/ 9972 w 10000"/>
              <a:gd name="connsiteY1" fmla="*/ 0 h 11101"/>
              <a:gd name="connsiteX2" fmla="*/ 10000 w 10000"/>
              <a:gd name="connsiteY2" fmla="*/ 11101 h 11101"/>
              <a:gd name="connsiteX3" fmla="*/ 0 w 10000"/>
              <a:gd name="connsiteY3" fmla="*/ 11101 h 11101"/>
              <a:gd name="connsiteX4" fmla="*/ 0 w 10000"/>
              <a:gd name="connsiteY4" fmla="*/ 3687 h 11101"/>
              <a:gd name="connsiteX0" fmla="*/ 0 w 10000"/>
              <a:gd name="connsiteY0" fmla="*/ 3669 h 11101"/>
              <a:gd name="connsiteX1" fmla="*/ 9972 w 10000"/>
              <a:gd name="connsiteY1" fmla="*/ 0 h 11101"/>
              <a:gd name="connsiteX2" fmla="*/ 10000 w 10000"/>
              <a:gd name="connsiteY2" fmla="*/ 11101 h 11101"/>
              <a:gd name="connsiteX3" fmla="*/ 0 w 10000"/>
              <a:gd name="connsiteY3" fmla="*/ 11101 h 11101"/>
              <a:gd name="connsiteX4" fmla="*/ 0 w 10000"/>
              <a:gd name="connsiteY4" fmla="*/ 3669 h 11101"/>
              <a:gd name="connsiteX0" fmla="*/ 0 w 10014"/>
              <a:gd name="connsiteY0" fmla="*/ 3633 h 11101"/>
              <a:gd name="connsiteX1" fmla="*/ 9986 w 10014"/>
              <a:gd name="connsiteY1" fmla="*/ 0 h 11101"/>
              <a:gd name="connsiteX2" fmla="*/ 10014 w 10014"/>
              <a:gd name="connsiteY2" fmla="*/ 11101 h 11101"/>
              <a:gd name="connsiteX3" fmla="*/ 14 w 10014"/>
              <a:gd name="connsiteY3" fmla="*/ 11101 h 11101"/>
              <a:gd name="connsiteX4" fmla="*/ 0 w 10014"/>
              <a:gd name="connsiteY4" fmla="*/ 3633 h 11101"/>
              <a:gd name="connsiteX0" fmla="*/ 0 w 10014"/>
              <a:gd name="connsiteY0" fmla="*/ 4983 h 12451"/>
              <a:gd name="connsiteX1" fmla="*/ 9958 w 10014"/>
              <a:gd name="connsiteY1" fmla="*/ 0 h 12451"/>
              <a:gd name="connsiteX2" fmla="*/ 10014 w 10014"/>
              <a:gd name="connsiteY2" fmla="*/ 12451 h 12451"/>
              <a:gd name="connsiteX3" fmla="*/ 14 w 10014"/>
              <a:gd name="connsiteY3" fmla="*/ 12451 h 12451"/>
              <a:gd name="connsiteX4" fmla="*/ 0 w 10014"/>
              <a:gd name="connsiteY4" fmla="*/ 4983 h 12451"/>
              <a:gd name="connsiteX0" fmla="*/ 0 w 10014"/>
              <a:gd name="connsiteY0" fmla="*/ 4983 h 12451"/>
              <a:gd name="connsiteX1" fmla="*/ 10000 w 10014"/>
              <a:gd name="connsiteY1" fmla="*/ 0 h 12451"/>
              <a:gd name="connsiteX2" fmla="*/ 10014 w 10014"/>
              <a:gd name="connsiteY2" fmla="*/ 12451 h 12451"/>
              <a:gd name="connsiteX3" fmla="*/ 14 w 10014"/>
              <a:gd name="connsiteY3" fmla="*/ 12451 h 12451"/>
              <a:gd name="connsiteX4" fmla="*/ 0 w 10014"/>
              <a:gd name="connsiteY4" fmla="*/ 4983 h 12451"/>
              <a:gd name="connsiteX0" fmla="*/ 0 w 10016"/>
              <a:gd name="connsiteY0" fmla="*/ 4983 h 12451"/>
              <a:gd name="connsiteX1" fmla="*/ 10014 w 10016"/>
              <a:gd name="connsiteY1" fmla="*/ 0 h 12451"/>
              <a:gd name="connsiteX2" fmla="*/ 10014 w 10016"/>
              <a:gd name="connsiteY2" fmla="*/ 12451 h 12451"/>
              <a:gd name="connsiteX3" fmla="*/ 14 w 10016"/>
              <a:gd name="connsiteY3" fmla="*/ 12451 h 12451"/>
              <a:gd name="connsiteX4" fmla="*/ 0 w 10016"/>
              <a:gd name="connsiteY4" fmla="*/ 4983 h 12451"/>
              <a:gd name="connsiteX0" fmla="*/ 83 w 10003"/>
              <a:gd name="connsiteY0" fmla="*/ 1687 h 12451"/>
              <a:gd name="connsiteX1" fmla="*/ 10001 w 10003"/>
              <a:gd name="connsiteY1" fmla="*/ 0 h 12451"/>
              <a:gd name="connsiteX2" fmla="*/ 10001 w 10003"/>
              <a:gd name="connsiteY2" fmla="*/ 12451 h 12451"/>
              <a:gd name="connsiteX3" fmla="*/ 1 w 10003"/>
              <a:gd name="connsiteY3" fmla="*/ 12451 h 12451"/>
              <a:gd name="connsiteX4" fmla="*/ 83 w 10003"/>
              <a:gd name="connsiteY4" fmla="*/ 1687 h 12451"/>
              <a:gd name="connsiteX0" fmla="*/ 83 w 10001"/>
              <a:gd name="connsiteY0" fmla="*/ 1991 h 12755"/>
              <a:gd name="connsiteX1" fmla="*/ 9958 w 10001"/>
              <a:gd name="connsiteY1" fmla="*/ 0 h 12755"/>
              <a:gd name="connsiteX2" fmla="*/ 10001 w 10001"/>
              <a:gd name="connsiteY2" fmla="*/ 12755 h 12755"/>
              <a:gd name="connsiteX3" fmla="*/ 1 w 10001"/>
              <a:gd name="connsiteY3" fmla="*/ 12755 h 12755"/>
              <a:gd name="connsiteX4" fmla="*/ 83 w 10001"/>
              <a:gd name="connsiteY4" fmla="*/ 1991 h 12755"/>
              <a:gd name="connsiteX0" fmla="*/ 83 w 10001"/>
              <a:gd name="connsiteY0" fmla="*/ 2308 h 13072"/>
              <a:gd name="connsiteX1" fmla="*/ 9922 w 10001"/>
              <a:gd name="connsiteY1" fmla="*/ 0 h 13072"/>
              <a:gd name="connsiteX2" fmla="*/ 10001 w 10001"/>
              <a:gd name="connsiteY2" fmla="*/ 13072 h 13072"/>
              <a:gd name="connsiteX3" fmla="*/ 1 w 10001"/>
              <a:gd name="connsiteY3" fmla="*/ 13072 h 13072"/>
              <a:gd name="connsiteX4" fmla="*/ 83 w 10001"/>
              <a:gd name="connsiteY4" fmla="*/ 2308 h 13072"/>
              <a:gd name="connsiteX0" fmla="*/ 83 w 10001"/>
              <a:gd name="connsiteY0" fmla="*/ 2308 h 13072"/>
              <a:gd name="connsiteX1" fmla="*/ 9922 w 10001"/>
              <a:gd name="connsiteY1" fmla="*/ 0 h 13072"/>
              <a:gd name="connsiteX2" fmla="*/ 10001 w 10001"/>
              <a:gd name="connsiteY2" fmla="*/ 13072 h 13072"/>
              <a:gd name="connsiteX3" fmla="*/ 1 w 10001"/>
              <a:gd name="connsiteY3" fmla="*/ 13072 h 13072"/>
              <a:gd name="connsiteX4" fmla="*/ 83 w 10001"/>
              <a:gd name="connsiteY4" fmla="*/ 2308 h 13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1" h="13072">
                <a:moveTo>
                  <a:pt x="83" y="2308"/>
                </a:moveTo>
                <a:cubicBezTo>
                  <a:pt x="3389" y="1746"/>
                  <a:pt x="6853" y="689"/>
                  <a:pt x="9922" y="0"/>
                </a:cubicBezTo>
                <a:cubicBezTo>
                  <a:pt x="9931" y="3700"/>
                  <a:pt x="9992" y="9372"/>
                  <a:pt x="10001" y="13072"/>
                </a:cubicBezTo>
                <a:lnTo>
                  <a:pt x="1" y="13072"/>
                </a:lnTo>
                <a:cubicBezTo>
                  <a:pt x="-4" y="10583"/>
                  <a:pt x="88" y="4797"/>
                  <a:pt x="83" y="2308"/>
                </a:cubicBezTo>
                <a:close/>
              </a:path>
            </a:pathLst>
          </a:custGeom>
          <a:solidFill>
            <a:schemeClr val="bg1">
              <a:lumMod val="95000"/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" name="Parallelogram 5">
            <a:extLst>
              <a:ext uri="{FF2B5EF4-FFF2-40B4-BE49-F238E27FC236}">
                <a16:creationId xmlns:a16="http://schemas.microsoft.com/office/drawing/2014/main" id="{DDC28EFA-834F-40D9-9773-2F5A38C94361}"/>
              </a:ext>
            </a:extLst>
          </p:cNvPr>
          <p:cNvSpPr/>
          <p:nvPr/>
        </p:nvSpPr>
        <p:spPr>
          <a:xfrm>
            <a:off x="447674" y="0"/>
            <a:ext cx="2819399" cy="6849846"/>
          </a:xfrm>
          <a:prstGeom prst="parallelogram">
            <a:avLst>
              <a:gd name="adj" fmla="val 82177"/>
            </a:avLst>
          </a:prstGeom>
          <a:solidFill>
            <a:srgbClr val="6B8E23">
              <a:alpha val="6274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Parallelogram 19">
            <a:extLst>
              <a:ext uri="{FF2B5EF4-FFF2-40B4-BE49-F238E27FC236}">
                <a16:creationId xmlns:a16="http://schemas.microsoft.com/office/drawing/2014/main" id="{F34B90FD-DCA5-45F4-808E-350F90E5570B}"/>
              </a:ext>
            </a:extLst>
          </p:cNvPr>
          <p:cNvSpPr/>
          <p:nvPr/>
        </p:nvSpPr>
        <p:spPr>
          <a:xfrm>
            <a:off x="1009649" y="2009775"/>
            <a:ext cx="1123951" cy="2724150"/>
          </a:xfrm>
          <a:prstGeom prst="parallelogram">
            <a:avLst>
              <a:gd name="adj" fmla="val 81016"/>
            </a:avLst>
          </a:prstGeom>
          <a:solidFill>
            <a:schemeClr val="bg2">
              <a:lumMod val="10000"/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FE581299-BA22-455C-9F4F-602AB7453BE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8052" t="8087" r="6561" b="8087"/>
          <a:stretch/>
        </p:blipFill>
        <p:spPr>
          <a:xfrm>
            <a:off x="10325100" y="61975"/>
            <a:ext cx="1786597" cy="1046894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4429F64-3258-4DC8-B4BE-2427F42B7C90}"/>
              </a:ext>
            </a:extLst>
          </p:cNvPr>
          <p:cNvSpPr/>
          <p:nvPr/>
        </p:nvSpPr>
        <p:spPr>
          <a:xfrm>
            <a:off x="3117992" y="889922"/>
            <a:ext cx="7012299" cy="375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Bef>
                <a:spcPts val="100"/>
              </a:spcBef>
              <a:spcAft>
                <a:spcPts val="100"/>
              </a:spcAft>
            </a:pPr>
            <a:r>
              <a:rPr lang="en-IN" b="1" u="sng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Microsoft JhengHei" panose="020B0604030504040204" pitchFamily="34" charset="-120"/>
              </a:rPr>
              <a:t>IMPACTS ON BITUMEN (WORLD ECONOMY)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61EA7F0-6F75-4DB9-AD2D-191460471570}"/>
              </a:ext>
            </a:extLst>
          </p:cNvPr>
          <p:cNvGrpSpPr/>
          <p:nvPr/>
        </p:nvGrpSpPr>
        <p:grpSpPr>
          <a:xfrm>
            <a:off x="2847975" y="1371600"/>
            <a:ext cx="8374988" cy="5257800"/>
            <a:chOff x="2847975" y="1371600"/>
            <a:chExt cx="8374988" cy="52578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EBCE1604-FF60-403C-A06E-C9C6260F3D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8984" t="24584" r="21485" b="6111"/>
            <a:stretch/>
          </p:blipFill>
          <p:spPr>
            <a:xfrm>
              <a:off x="2847975" y="1371600"/>
              <a:ext cx="8374988" cy="5229225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9B983AA-881D-4117-96E4-698EA291A93D}"/>
                </a:ext>
              </a:extLst>
            </p:cNvPr>
            <p:cNvSpPr/>
            <p:nvPr/>
          </p:nvSpPr>
          <p:spPr>
            <a:xfrm>
              <a:off x="2847975" y="6429375"/>
              <a:ext cx="6953250" cy="2000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A40F69C-C68D-4471-B254-D780D640E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18116-3C08-4A29-80D2-8B486895D9D5}" type="slidenum">
              <a:rPr lang="en-IN" smtClean="0"/>
              <a:t>12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943795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BA4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rallelogram 5">
            <a:extLst>
              <a:ext uri="{FF2B5EF4-FFF2-40B4-BE49-F238E27FC236}">
                <a16:creationId xmlns:a16="http://schemas.microsoft.com/office/drawing/2014/main" id="{DDC28EFA-834F-40D9-9773-2F5A38C94361}"/>
              </a:ext>
            </a:extLst>
          </p:cNvPr>
          <p:cNvSpPr/>
          <p:nvPr/>
        </p:nvSpPr>
        <p:spPr>
          <a:xfrm>
            <a:off x="447674" y="0"/>
            <a:ext cx="2819399" cy="6849846"/>
          </a:xfrm>
          <a:prstGeom prst="parallelogram">
            <a:avLst>
              <a:gd name="adj" fmla="val 82177"/>
            </a:avLst>
          </a:prstGeom>
          <a:solidFill>
            <a:schemeClr val="bg1">
              <a:alpha val="62745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Parallelogram 19">
            <a:extLst>
              <a:ext uri="{FF2B5EF4-FFF2-40B4-BE49-F238E27FC236}">
                <a16:creationId xmlns:a16="http://schemas.microsoft.com/office/drawing/2014/main" id="{F34B90FD-DCA5-45F4-808E-350F90E5570B}"/>
              </a:ext>
            </a:extLst>
          </p:cNvPr>
          <p:cNvSpPr/>
          <p:nvPr/>
        </p:nvSpPr>
        <p:spPr>
          <a:xfrm>
            <a:off x="1009649" y="2009775"/>
            <a:ext cx="1123951" cy="2724150"/>
          </a:xfrm>
          <a:prstGeom prst="parallelogram">
            <a:avLst>
              <a:gd name="adj" fmla="val 81016"/>
            </a:avLst>
          </a:prstGeom>
          <a:solidFill>
            <a:schemeClr val="bg2">
              <a:lumMod val="10000"/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FE581299-BA22-455C-9F4F-602AB7453BE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8052" t="8087" r="6561" b="8087"/>
          <a:stretch/>
        </p:blipFill>
        <p:spPr>
          <a:xfrm>
            <a:off x="10325100" y="61975"/>
            <a:ext cx="1786597" cy="1046894"/>
          </a:xfrm>
          <a:prstGeom prst="rect">
            <a:avLst/>
          </a:prstGeom>
          <a:ln>
            <a:noFill/>
          </a:ln>
          <a:effectLst>
            <a:softEdge rad="25400"/>
          </a:effectLst>
        </p:spPr>
      </p:pic>
      <p:sp>
        <p:nvSpPr>
          <p:cNvPr id="2" name="Rectangle: Top Corners One Rounded and One Snipped 1">
            <a:extLst>
              <a:ext uri="{FF2B5EF4-FFF2-40B4-BE49-F238E27FC236}">
                <a16:creationId xmlns:a16="http://schemas.microsoft.com/office/drawing/2014/main" id="{065A1DCC-C730-4F11-9C80-E42160B8866E}"/>
              </a:ext>
            </a:extLst>
          </p:cNvPr>
          <p:cNvSpPr/>
          <p:nvPr/>
        </p:nvSpPr>
        <p:spPr>
          <a:xfrm>
            <a:off x="2962275" y="866775"/>
            <a:ext cx="6229352" cy="5448300"/>
          </a:xfrm>
          <a:prstGeom prst="snip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6242DD9-BFF1-4E9C-9EA5-EA2AC014B02C}"/>
              </a:ext>
            </a:extLst>
          </p:cNvPr>
          <p:cNvSpPr/>
          <p:nvPr/>
        </p:nvSpPr>
        <p:spPr>
          <a:xfrm>
            <a:off x="3329872" y="1187718"/>
            <a:ext cx="5547432" cy="45089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3200" b="1" u="sng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Registered</a:t>
            </a:r>
            <a:r>
              <a:rPr lang="en-IN" sz="3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IN" sz="3200" b="1" u="sng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Office</a:t>
            </a:r>
            <a:endParaRPr lang="en-IN" sz="32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endParaRPr lang="en-IN" sz="1000" b="1" dirty="0">
              <a:solidFill>
                <a:srgbClr val="000000"/>
              </a:solidFill>
            </a:endParaRPr>
          </a:p>
          <a:p>
            <a:endParaRPr lang="en-IN" sz="800" b="1" dirty="0">
              <a:solidFill>
                <a:schemeClr val="bg1"/>
              </a:solidFill>
            </a:endParaRPr>
          </a:p>
          <a:p>
            <a:r>
              <a:rPr lang="en-US" sz="2000" b="1" dirty="0">
                <a:solidFill>
                  <a:schemeClr val="accent2">
                    <a:lumMod val="75000"/>
                  </a:schemeClr>
                </a:solidFill>
              </a:rPr>
              <a:t>Address 	          : 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</a:rPr>
              <a:t>1/11 </a:t>
            </a:r>
            <a:r>
              <a:rPr lang="en-US" sz="2000" b="1" dirty="0" err="1">
                <a:solidFill>
                  <a:schemeClr val="accent1">
                    <a:lumMod val="75000"/>
                  </a:schemeClr>
                </a:solidFill>
              </a:rPr>
              <a:t>Damji</a:t>
            </a: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000" b="1">
                <a:solidFill>
                  <a:schemeClr val="accent1">
                    <a:lumMod val="75000"/>
                  </a:schemeClr>
                </a:solidFill>
              </a:rPr>
              <a:t>Nenshi Estate, </a:t>
            </a:r>
            <a:endParaRPr lang="en-IN" sz="2000" b="1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</a:rPr>
              <a:t>                             </a:t>
            </a:r>
            <a:r>
              <a:rPr lang="en-US" sz="2000" b="1">
                <a:solidFill>
                  <a:schemeClr val="accent1">
                    <a:lumMod val="75000"/>
                  </a:schemeClr>
                </a:solidFill>
              </a:rPr>
              <a:t>Station Road, Bhandup </a:t>
            </a: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</a:rPr>
              <a:t>(West),</a:t>
            </a:r>
            <a:endParaRPr lang="en-IN" sz="2000" b="1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</a:rPr>
              <a:t>                             Mumbai – 400078.</a:t>
            </a:r>
          </a:p>
          <a:p>
            <a:r>
              <a:rPr lang="en-US" sz="2000" b="1">
                <a:solidFill>
                  <a:schemeClr val="accent1">
                    <a:lumMod val="75000"/>
                  </a:schemeClr>
                </a:solidFill>
              </a:rPr>
              <a:t>                             Maharashtra, India</a:t>
            </a: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</a:rPr>
              <a:t>.</a:t>
            </a:r>
          </a:p>
          <a:p>
            <a:endParaRPr lang="en-US" sz="900" b="1" dirty="0">
              <a:solidFill>
                <a:schemeClr val="bg1"/>
              </a:solidFill>
            </a:endParaRPr>
          </a:p>
          <a:p>
            <a:r>
              <a:rPr lang="en-US" sz="2000" b="1" dirty="0">
                <a:solidFill>
                  <a:schemeClr val="accent2">
                    <a:lumMod val="75000"/>
                  </a:schemeClr>
                </a:solidFill>
              </a:rPr>
              <a:t>Mobile No       :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</a:rPr>
              <a:t>+91 7400152424/ 9448281224</a:t>
            </a:r>
          </a:p>
          <a:p>
            <a:endParaRPr lang="en-IN" sz="700" b="1" dirty="0">
              <a:solidFill>
                <a:schemeClr val="bg1"/>
              </a:solidFill>
            </a:endParaRPr>
          </a:p>
          <a:p>
            <a:r>
              <a:rPr lang="en-US" sz="2000" b="1" dirty="0">
                <a:solidFill>
                  <a:schemeClr val="accent2">
                    <a:lumMod val="75000"/>
                  </a:schemeClr>
                </a:solidFill>
              </a:rPr>
              <a:t>Telephone No : </a:t>
            </a: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</a:rPr>
              <a:t>022 21670182/183/184</a:t>
            </a:r>
          </a:p>
          <a:p>
            <a:endParaRPr lang="en-IN" sz="700" b="1" dirty="0">
              <a:solidFill>
                <a:schemeClr val="bg1"/>
              </a:solidFill>
            </a:endParaRPr>
          </a:p>
          <a:p>
            <a:r>
              <a:rPr lang="en-US" sz="2000" b="1" dirty="0">
                <a:solidFill>
                  <a:schemeClr val="accent2">
                    <a:lumMod val="75000"/>
                  </a:schemeClr>
                </a:solidFill>
              </a:rPr>
              <a:t>Email Address :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info@omnipotent.co.in</a:t>
            </a:r>
            <a:endParaRPr lang="en-US" sz="2000" b="1" dirty="0">
              <a:solidFill>
                <a:schemeClr val="accent1">
                  <a:lumMod val="75000"/>
                </a:schemeClr>
              </a:solidFill>
            </a:endParaRPr>
          </a:p>
          <a:p>
            <a:endParaRPr lang="en-US" sz="700" b="1" dirty="0">
              <a:solidFill>
                <a:schemeClr val="bg1"/>
              </a:solidFill>
            </a:endParaRPr>
          </a:p>
          <a:p>
            <a:r>
              <a:rPr lang="en-US" sz="2000" b="1" dirty="0">
                <a:solidFill>
                  <a:schemeClr val="accent2">
                    <a:lumMod val="75000"/>
                  </a:schemeClr>
                </a:solidFill>
              </a:rPr>
              <a:t>Website	           : </a:t>
            </a: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www.omnipotent.co.in</a:t>
            </a:r>
            <a:endParaRPr lang="en-US" sz="2000" b="1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</a:rPr>
              <a:t>                             </a:t>
            </a: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www.princeshah.com</a:t>
            </a:r>
            <a:endParaRPr lang="en-US" sz="2000" b="1" dirty="0">
              <a:solidFill>
                <a:schemeClr val="accent1">
                  <a:lumMod val="75000"/>
                </a:schemeClr>
              </a:solidFill>
            </a:endParaRPr>
          </a:p>
          <a:p>
            <a:endParaRPr lang="en-US" sz="700" b="1" dirty="0">
              <a:solidFill>
                <a:schemeClr val="bg1"/>
              </a:solidFill>
            </a:endParaRPr>
          </a:p>
          <a:p>
            <a:r>
              <a:rPr lang="en-US" sz="2000" b="1" dirty="0">
                <a:solidFill>
                  <a:schemeClr val="accent2">
                    <a:lumMod val="75000"/>
                  </a:schemeClr>
                </a:solidFill>
              </a:rPr>
              <a:t>CIN No.	           :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</a:rPr>
              <a:t>U74999MH2016PTC285902</a:t>
            </a:r>
            <a:endParaRPr lang="en-IN" sz="2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222D833-824C-4A06-93E9-D88A37CDE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18116-3C08-4A29-80D2-8B486895D9D5}" type="slidenum">
              <a:rPr lang="en-IN" smtClean="0"/>
              <a:t>13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427775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BA4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rallelogram 5">
            <a:extLst>
              <a:ext uri="{FF2B5EF4-FFF2-40B4-BE49-F238E27FC236}">
                <a16:creationId xmlns:a16="http://schemas.microsoft.com/office/drawing/2014/main" id="{DDC28EFA-834F-40D9-9773-2F5A38C94361}"/>
              </a:ext>
            </a:extLst>
          </p:cNvPr>
          <p:cNvSpPr/>
          <p:nvPr/>
        </p:nvSpPr>
        <p:spPr>
          <a:xfrm>
            <a:off x="447674" y="0"/>
            <a:ext cx="2819399" cy="6849846"/>
          </a:xfrm>
          <a:prstGeom prst="parallelogram">
            <a:avLst>
              <a:gd name="adj" fmla="val 82177"/>
            </a:avLst>
          </a:prstGeom>
          <a:solidFill>
            <a:schemeClr val="bg1">
              <a:alpha val="62745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Parallelogram 19">
            <a:extLst>
              <a:ext uri="{FF2B5EF4-FFF2-40B4-BE49-F238E27FC236}">
                <a16:creationId xmlns:a16="http://schemas.microsoft.com/office/drawing/2014/main" id="{F34B90FD-DCA5-45F4-808E-350F90E5570B}"/>
              </a:ext>
            </a:extLst>
          </p:cNvPr>
          <p:cNvSpPr/>
          <p:nvPr/>
        </p:nvSpPr>
        <p:spPr>
          <a:xfrm>
            <a:off x="1009649" y="2009775"/>
            <a:ext cx="1123951" cy="2724150"/>
          </a:xfrm>
          <a:prstGeom prst="parallelogram">
            <a:avLst>
              <a:gd name="adj" fmla="val 81016"/>
            </a:avLst>
          </a:prstGeom>
          <a:solidFill>
            <a:schemeClr val="bg2">
              <a:lumMod val="10000"/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FE581299-BA22-455C-9F4F-602AB7453BE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8052" t="8087" r="6561" b="8087"/>
          <a:stretch/>
        </p:blipFill>
        <p:spPr>
          <a:xfrm>
            <a:off x="10325100" y="61975"/>
            <a:ext cx="1786597" cy="1046894"/>
          </a:xfrm>
          <a:prstGeom prst="rect">
            <a:avLst/>
          </a:prstGeom>
          <a:ln>
            <a:noFill/>
          </a:ln>
          <a:effectLst>
            <a:softEdge rad="25400"/>
          </a:effec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3283CC1D-BEAA-4F87-8277-83C42837A0FB}"/>
              </a:ext>
            </a:extLst>
          </p:cNvPr>
          <p:cNvGrpSpPr/>
          <p:nvPr/>
        </p:nvGrpSpPr>
        <p:grpSpPr>
          <a:xfrm>
            <a:off x="3648030" y="1052416"/>
            <a:ext cx="5071773" cy="4530640"/>
            <a:chOff x="3445343" y="1039027"/>
            <a:chExt cx="5071773" cy="453064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18531CD-A99F-4B77-AA4C-D6CC6A82094B}"/>
                </a:ext>
              </a:extLst>
            </p:cNvPr>
            <p:cNvSpPr txBox="1"/>
            <p:nvPr/>
          </p:nvSpPr>
          <p:spPr>
            <a:xfrm>
              <a:off x="4785502" y="1039027"/>
              <a:ext cx="182633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IN" sz="3200" b="1" dirty="0">
                  <a:ln w="0"/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CONTENT</a:t>
              </a:r>
              <a:endParaRPr lang="en-IN" sz="3200" b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121DDE9-20EB-4B93-9451-D6AF485985F8}"/>
                </a:ext>
              </a:extLst>
            </p:cNvPr>
            <p:cNvSpPr txBox="1"/>
            <p:nvPr/>
          </p:nvSpPr>
          <p:spPr>
            <a:xfrm>
              <a:off x="3445343" y="1707071"/>
              <a:ext cx="5071773" cy="38625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342900" indent="-34290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IN" sz="2000" b="1" dirty="0">
                  <a:ln w="0"/>
                  <a:solidFill>
                    <a:schemeClr val="bg1">
                      <a:lumMod val="9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INTRODUCTION &amp; MANAGEMENT PROFILE</a:t>
              </a:r>
            </a:p>
            <a:p>
              <a:pPr marL="342900" indent="-34290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IN" sz="2000" b="1" dirty="0">
                  <a:ln w="0"/>
                  <a:solidFill>
                    <a:schemeClr val="bg1">
                      <a:lumMod val="9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ORGANISATION STRENGTH</a:t>
              </a:r>
            </a:p>
            <a:p>
              <a:pPr marL="342900" indent="-34290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IN" sz="2000" b="1" dirty="0">
                  <a:ln w="0"/>
                  <a:solidFill>
                    <a:schemeClr val="bg1">
                      <a:lumMod val="9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VISION &amp; MISSION</a:t>
              </a:r>
            </a:p>
            <a:p>
              <a:pPr marL="342900" indent="-34290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IN" sz="2000" b="1" dirty="0">
                  <a:ln w="0"/>
                  <a:solidFill>
                    <a:schemeClr val="bg1">
                      <a:lumMod val="9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USP OF THE COMPANY</a:t>
              </a:r>
            </a:p>
            <a:p>
              <a:pPr marL="342900" indent="-34290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IN" sz="2000" b="1" dirty="0">
                  <a:ln w="0"/>
                  <a:solidFill>
                    <a:schemeClr val="bg1">
                      <a:lumMod val="9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GROUP COMPANY</a:t>
              </a:r>
            </a:p>
            <a:p>
              <a:pPr marL="342900" indent="-34290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IN" sz="2000" b="1" dirty="0">
                  <a:ln w="0"/>
                  <a:solidFill>
                    <a:schemeClr val="bg1">
                      <a:lumMod val="9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CATEGORIES OF BITUMEN</a:t>
              </a:r>
            </a:p>
            <a:p>
              <a:pPr marL="342900" indent="-34290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IN" sz="2000" b="1">
                  <a:ln w="0"/>
                  <a:solidFill>
                    <a:schemeClr val="bg1">
                      <a:lumMod val="9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OUR PRODUCT, SERVICES </a:t>
              </a:r>
              <a:r>
                <a:rPr lang="en-IN" sz="2000" b="1" dirty="0">
                  <a:ln w="0"/>
                  <a:solidFill>
                    <a:schemeClr val="bg1">
                      <a:lumMod val="9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&amp; SUPPLY</a:t>
              </a:r>
            </a:p>
            <a:p>
              <a:pPr marL="342900" indent="-34290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IN" sz="2000" b="1" dirty="0">
                  <a:ln w="0"/>
                  <a:solidFill>
                    <a:schemeClr val="bg1">
                      <a:lumMod val="9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BITUMEN GRADE SPECIAFICATION</a:t>
              </a:r>
            </a:p>
            <a:p>
              <a:pPr marL="342900" indent="-34290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IN" sz="2000" b="1" dirty="0">
                  <a:ln w="0"/>
                  <a:solidFill>
                    <a:schemeClr val="bg1">
                      <a:lumMod val="9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CRUDE OIL PRICE TREND</a:t>
              </a:r>
            </a:p>
            <a:p>
              <a:pPr marL="342900" indent="-34290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IN" sz="2000" b="1" dirty="0">
                  <a:ln w="0"/>
                  <a:solidFill>
                    <a:schemeClr val="bg1">
                      <a:lumMod val="9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CONTACT US</a:t>
              </a:r>
              <a:endParaRPr lang="en-IN" sz="20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07CA0C3-7E90-4052-B495-CB2C6FEC1F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18116-3C08-4A29-80D2-8B486895D9D5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099089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2B190D2-7931-4CF2-9007-AB75A131EA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87704" y="5123542"/>
            <a:ext cx="2504296" cy="1734457"/>
          </a:xfrm>
          <a:prstGeom prst="rect">
            <a:avLst/>
          </a:prstGeom>
        </p:spPr>
      </p:pic>
      <p:sp>
        <p:nvSpPr>
          <p:cNvPr id="12" name="Flowchart: Manual Input 18">
            <a:extLst>
              <a:ext uri="{FF2B5EF4-FFF2-40B4-BE49-F238E27FC236}">
                <a16:creationId xmlns:a16="http://schemas.microsoft.com/office/drawing/2014/main" id="{FB774741-D008-4F27-9B3E-890C1FBFD689}"/>
              </a:ext>
            </a:extLst>
          </p:cNvPr>
          <p:cNvSpPr/>
          <p:nvPr/>
        </p:nvSpPr>
        <p:spPr>
          <a:xfrm rot="5400000" flipV="1">
            <a:off x="4268169" y="-1244864"/>
            <a:ext cx="3714915" cy="9356999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00"/>
              <a:gd name="connsiteY0" fmla="*/ 3101 h 11101"/>
              <a:gd name="connsiteX1" fmla="*/ 9972 w 10000"/>
              <a:gd name="connsiteY1" fmla="*/ 0 h 11101"/>
              <a:gd name="connsiteX2" fmla="*/ 10000 w 10000"/>
              <a:gd name="connsiteY2" fmla="*/ 11101 h 11101"/>
              <a:gd name="connsiteX3" fmla="*/ 0 w 10000"/>
              <a:gd name="connsiteY3" fmla="*/ 11101 h 11101"/>
              <a:gd name="connsiteX4" fmla="*/ 0 w 10000"/>
              <a:gd name="connsiteY4" fmla="*/ 3101 h 11101"/>
              <a:gd name="connsiteX0" fmla="*/ 0 w 10000"/>
              <a:gd name="connsiteY0" fmla="*/ 3687 h 11101"/>
              <a:gd name="connsiteX1" fmla="*/ 9972 w 10000"/>
              <a:gd name="connsiteY1" fmla="*/ 0 h 11101"/>
              <a:gd name="connsiteX2" fmla="*/ 10000 w 10000"/>
              <a:gd name="connsiteY2" fmla="*/ 11101 h 11101"/>
              <a:gd name="connsiteX3" fmla="*/ 0 w 10000"/>
              <a:gd name="connsiteY3" fmla="*/ 11101 h 11101"/>
              <a:gd name="connsiteX4" fmla="*/ 0 w 10000"/>
              <a:gd name="connsiteY4" fmla="*/ 3687 h 11101"/>
              <a:gd name="connsiteX0" fmla="*/ 0 w 10000"/>
              <a:gd name="connsiteY0" fmla="*/ 3669 h 11101"/>
              <a:gd name="connsiteX1" fmla="*/ 9972 w 10000"/>
              <a:gd name="connsiteY1" fmla="*/ 0 h 11101"/>
              <a:gd name="connsiteX2" fmla="*/ 10000 w 10000"/>
              <a:gd name="connsiteY2" fmla="*/ 11101 h 11101"/>
              <a:gd name="connsiteX3" fmla="*/ 0 w 10000"/>
              <a:gd name="connsiteY3" fmla="*/ 11101 h 11101"/>
              <a:gd name="connsiteX4" fmla="*/ 0 w 10000"/>
              <a:gd name="connsiteY4" fmla="*/ 3669 h 11101"/>
              <a:gd name="connsiteX0" fmla="*/ 0 w 10014"/>
              <a:gd name="connsiteY0" fmla="*/ 3633 h 11101"/>
              <a:gd name="connsiteX1" fmla="*/ 9986 w 10014"/>
              <a:gd name="connsiteY1" fmla="*/ 0 h 11101"/>
              <a:gd name="connsiteX2" fmla="*/ 10014 w 10014"/>
              <a:gd name="connsiteY2" fmla="*/ 11101 h 11101"/>
              <a:gd name="connsiteX3" fmla="*/ 14 w 10014"/>
              <a:gd name="connsiteY3" fmla="*/ 11101 h 11101"/>
              <a:gd name="connsiteX4" fmla="*/ 0 w 10014"/>
              <a:gd name="connsiteY4" fmla="*/ 3633 h 11101"/>
              <a:gd name="connsiteX0" fmla="*/ 0 w 10014"/>
              <a:gd name="connsiteY0" fmla="*/ 4983 h 12451"/>
              <a:gd name="connsiteX1" fmla="*/ 9958 w 10014"/>
              <a:gd name="connsiteY1" fmla="*/ 0 h 12451"/>
              <a:gd name="connsiteX2" fmla="*/ 10014 w 10014"/>
              <a:gd name="connsiteY2" fmla="*/ 12451 h 12451"/>
              <a:gd name="connsiteX3" fmla="*/ 14 w 10014"/>
              <a:gd name="connsiteY3" fmla="*/ 12451 h 12451"/>
              <a:gd name="connsiteX4" fmla="*/ 0 w 10014"/>
              <a:gd name="connsiteY4" fmla="*/ 4983 h 12451"/>
              <a:gd name="connsiteX0" fmla="*/ 0 w 10014"/>
              <a:gd name="connsiteY0" fmla="*/ 4983 h 12451"/>
              <a:gd name="connsiteX1" fmla="*/ 10000 w 10014"/>
              <a:gd name="connsiteY1" fmla="*/ 0 h 12451"/>
              <a:gd name="connsiteX2" fmla="*/ 10014 w 10014"/>
              <a:gd name="connsiteY2" fmla="*/ 12451 h 12451"/>
              <a:gd name="connsiteX3" fmla="*/ 14 w 10014"/>
              <a:gd name="connsiteY3" fmla="*/ 12451 h 12451"/>
              <a:gd name="connsiteX4" fmla="*/ 0 w 10014"/>
              <a:gd name="connsiteY4" fmla="*/ 4983 h 12451"/>
              <a:gd name="connsiteX0" fmla="*/ 0 w 10016"/>
              <a:gd name="connsiteY0" fmla="*/ 4983 h 12451"/>
              <a:gd name="connsiteX1" fmla="*/ 10014 w 10016"/>
              <a:gd name="connsiteY1" fmla="*/ 0 h 12451"/>
              <a:gd name="connsiteX2" fmla="*/ 10014 w 10016"/>
              <a:gd name="connsiteY2" fmla="*/ 12451 h 12451"/>
              <a:gd name="connsiteX3" fmla="*/ 14 w 10016"/>
              <a:gd name="connsiteY3" fmla="*/ 12451 h 12451"/>
              <a:gd name="connsiteX4" fmla="*/ 0 w 10016"/>
              <a:gd name="connsiteY4" fmla="*/ 4983 h 12451"/>
              <a:gd name="connsiteX0" fmla="*/ 83 w 10003"/>
              <a:gd name="connsiteY0" fmla="*/ 1687 h 12451"/>
              <a:gd name="connsiteX1" fmla="*/ 10001 w 10003"/>
              <a:gd name="connsiteY1" fmla="*/ 0 h 12451"/>
              <a:gd name="connsiteX2" fmla="*/ 10001 w 10003"/>
              <a:gd name="connsiteY2" fmla="*/ 12451 h 12451"/>
              <a:gd name="connsiteX3" fmla="*/ 1 w 10003"/>
              <a:gd name="connsiteY3" fmla="*/ 12451 h 12451"/>
              <a:gd name="connsiteX4" fmla="*/ 83 w 10003"/>
              <a:gd name="connsiteY4" fmla="*/ 1687 h 12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3" h="12451">
                <a:moveTo>
                  <a:pt x="83" y="1687"/>
                </a:moveTo>
                <a:lnTo>
                  <a:pt x="10001" y="0"/>
                </a:lnTo>
                <a:cubicBezTo>
                  <a:pt x="10010" y="3700"/>
                  <a:pt x="9992" y="8751"/>
                  <a:pt x="10001" y="12451"/>
                </a:cubicBezTo>
                <a:lnTo>
                  <a:pt x="1" y="12451"/>
                </a:lnTo>
                <a:cubicBezTo>
                  <a:pt x="-4" y="9962"/>
                  <a:pt x="88" y="4176"/>
                  <a:pt x="83" y="1687"/>
                </a:cubicBezTo>
                <a:close/>
              </a:path>
            </a:pathLst>
          </a:custGeom>
          <a:solidFill>
            <a:schemeClr val="bg1">
              <a:lumMod val="95000"/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" name="Parallelogram 5">
            <a:extLst>
              <a:ext uri="{FF2B5EF4-FFF2-40B4-BE49-F238E27FC236}">
                <a16:creationId xmlns:a16="http://schemas.microsoft.com/office/drawing/2014/main" id="{DDC28EFA-834F-40D9-9773-2F5A38C94361}"/>
              </a:ext>
            </a:extLst>
          </p:cNvPr>
          <p:cNvSpPr/>
          <p:nvPr/>
        </p:nvSpPr>
        <p:spPr>
          <a:xfrm>
            <a:off x="447674" y="0"/>
            <a:ext cx="2819399" cy="6849846"/>
          </a:xfrm>
          <a:prstGeom prst="parallelogram">
            <a:avLst>
              <a:gd name="adj" fmla="val 82177"/>
            </a:avLst>
          </a:prstGeom>
          <a:solidFill>
            <a:srgbClr val="6B8E23">
              <a:alpha val="6274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Parallelogram 19">
            <a:extLst>
              <a:ext uri="{FF2B5EF4-FFF2-40B4-BE49-F238E27FC236}">
                <a16:creationId xmlns:a16="http://schemas.microsoft.com/office/drawing/2014/main" id="{F34B90FD-DCA5-45F4-808E-350F90E5570B}"/>
              </a:ext>
            </a:extLst>
          </p:cNvPr>
          <p:cNvSpPr/>
          <p:nvPr/>
        </p:nvSpPr>
        <p:spPr>
          <a:xfrm>
            <a:off x="1009649" y="2009775"/>
            <a:ext cx="1123951" cy="2724150"/>
          </a:xfrm>
          <a:prstGeom prst="parallelogram">
            <a:avLst>
              <a:gd name="adj" fmla="val 81016"/>
            </a:avLst>
          </a:prstGeom>
          <a:solidFill>
            <a:schemeClr val="bg2">
              <a:lumMod val="10000"/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9889F29-51EB-4F12-98F5-F9FE08BBA87B}"/>
              </a:ext>
            </a:extLst>
          </p:cNvPr>
          <p:cNvSpPr/>
          <p:nvPr/>
        </p:nvSpPr>
        <p:spPr>
          <a:xfrm>
            <a:off x="2745443" y="1594079"/>
            <a:ext cx="4037094" cy="3754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</a:t>
            </a: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With focus on new ideas &amp; innovation in Bitumen Industry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</a:t>
            </a: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6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Omnipotent Industries Pvt Ltd.</a:t>
            </a: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was established in Mumbai in 2016 to carry on the existing bitumen business of Global Enterprises &amp; it’s Organization. The group has vast experience &amp; expertise of more than     </a:t>
            </a:r>
            <a:r>
              <a:rPr lang="en-US" sz="16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 years</a:t>
            </a: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in Bitumen industry headed by Mr. Prince P. Shah - Founder &amp; Managing Director of Omnipotent Industries Pvt. Ltd. &amp; transitioned Global enterprises a </a:t>
            </a:r>
            <a:r>
              <a:rPr lang="en-US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proprietory</a:t>
            </a: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firm into Omnipotent - A Team single handedly looking into all dimensions of Bitumen business with dedicated expertise. </a:t>
            </a:r>
          </a:p>
          <a:p>
            <a:pPr algn="just"/>
            <a:endParaRPr lang="en-US" sz="7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just"/>
            <a:r>
              <a:rPr lang="en-US" sz="9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(Body)"/>
              </a:rPr>
              <a:t>	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FE581299-BA22-455C-9F4F-602AB7453BE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8052" t="8087" r="6561" b="8087"/>
          <a:stretch/>
        </p:blipFill>
        <p:spPr>
          <a:xfrm>
            <a:off x="10325100" y="61975"/>
            <a:ext cx="1786597" cy="104689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B771138-3E78-42DE-8512-6634836E7F37}"/>
              </a:ext>
            </a:extLst>
          </p:cNvPr>
          <p:cNvSpPr/>
          <p:nvPr/>
        </p:nvSpPr>
        <p:spPr>
          <a:xfrm>
            <a:off x="6915704" y="1581177"/>
            <a:ext cx="3888422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6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(Body)"/>
              </a:rPr>
              <a:t>	Omnipotent</a:t>
            </a: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(Body)"/>
              </a:rPr>
              <a:t> </a:t>
            </a: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(Body)"/>
              </a:rPr>
              <a:t>is the</a:t>
            </a: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(Body)"/>
              </a:rPr>
              <a:t> </a:t>
            </a:r>
            <a:r>
              <a:rPr lang="en-US" sz="16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(Body)"/>
              </a:rPr>
              <a:t>Customer oriented</a:t>
            </a: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(Body)"/>
              </a:rPr>
              <a:t> </a:t>
            </a: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(Body)"/>
              </a:rPr>
              <a:t>organization. The company is working for reliability &amp; is incubating exciting business models &amp; proposals to its customers. Our branches have tie-ups with manufacturing company for job work &amp; supply of Bituminous products.,  </a:t>
            </a:r>
          </a:p>
          <a:p>
            <a:pPr algn="just"/>
            <a:endParaRPr lang="en-US" sz="16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(Body)"/>
            </a:endParaRPr>
          </a:p>
          <a:p>
            <a:pPr algn="ctr"/>
            <a:r>
              <a:rPr lang="en-US" sz="16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(Body)"/>
              </a:rPr>
              <a:t>Our Branches &amp; JV’s at :</a:t>
            </a: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(Body)"/>
              </a:rPr>
              <a:t> </a:t>
            </a:r>
          </a:p>
          <a:p>
            <a:pPr algn="ctr"/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(Body)"/>
              </a:rPr>
              <a:t>Mumbai, Delhi, Ahmedabad, Chennai, Bangalore, Indore, Ernakulam, Hyderabad, Mangalore, Kolkata.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Calibri (Body)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26E22F5-C323-4028-87B4-45248E94E94F}"/>
              </a:ext>
            </a:extLst>
          </p:cNvPr>
          <p:cNvSpPr/>
          <p:nvPr/>
        </p:nvSpPr>
        <p:spPr>
          <a:xfrm>
            <a:off x="4628430" y="1149204"/>
            <a:ext cx="42709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u="sng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Microsoft JhengHei" panose="020B0604030504040204" pitchFamily="34" charset="-120"/>
              </a:rPr>
              <a:t>INTRODUCTION</a:t>
            </a:r>
            <a:r>
              <a:rPr lang="en-IN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Microsoft JhengHei" panose="020B0604030504040204" pitchFamily="34" charset="-120"/>
              </a:rPr>
              <a:t> &amp; </a:t>
            </a:r>
            <a:r>
              <a:rPr lang="en-IN" b="1" u="sng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Microsoft JhengHei" panose="020B0604030504040204" pitchFamily="34" charset="-120"/>
              </a:rPr>
              <a:t>MANAGEMENT</a:t>
            </a:r>
            <a:r>
              <a:rPr lang="en-IN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Microsoft JhengHei" panose="020B0604030504040204" pitchFamily="34" charset="-120"/>
              </a:rPr>
              <a:t> </a:t>
            </a:r>
            <a:r>
              <a:rPr lang="en-IN" b="1" u="sng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Microsoft JhengHei" panose="020B0604030504040204" pitchFamily="34" charset="-120"/>
              </a:rPr>
              <a:t>PROFILE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3D15EE1-2B75-4423-A9D0-2EF1489D9C1A}"/>
              </a:ext>
            </a:extLst>
          </p:cNvPr>
          <p:cNvGrpSpPr/>
          <p:nvPr/>
        </p:nvGrpSpPr>
        <p:grpSpPr>
          <a:xfrm>
            <a:off x="6113645" y="5263921"/>
            <a:ext cx="1435100" cy="1424608"/>
            <a:chOff x="2200244" y="5263921"/>
            <a:chExt cx="1435100" cy="1324358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9C496B5-7486-4227-A5AE-69AA76200807}"/>
                </a:ext>
              </a:extLst>
            </p:cNvPr>
            <p:cNvPicPr/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2200244" y="5263921"/>
              <a:ext cx="1435100" cy="1143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6733535-75D2-4714-8D41-7D9739E4E944}"/>
                </a:ext>
              </a:extLst>
            </p:cNvPr>
            <p:cNvSpPr/>
            <p:nvPr/>
          </p:nvSpPr>
          <p:spPr>
            <a:xfrm>
              <a:off x="2319328" y="6280502"/>
              <a:ext cx="1250663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b="1" dirty="0">
                  <a:solidFill>
                    <a:srgbClr val="045296"/>
                  </a:solidFill>
                  <a:latin typeface="inherit"/>
                  <a:ea typeface="Times New Roman" panose="02020603050405020304" pitchFamily="18" charset="0"/>
                  <a:cs typeface="Times New Roman" panose="02020603050405020304" pitchFamily="18" charset="0"/>
                </a:rPr>
                <a:t>ISO 9001 2008</a:t>
              </a:r>
              <a:endParaRPr lang="en-IN" sz="1400" dirty="0">
                <a:solidFill>
                  <a:srgbClr val="045296"/>
                </a:solidFill>
              </a:endParaRP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6663A07E-2B54-4DE2-9383-7BBAD493A1F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858789"/>
              </a:clrFrom>
              <a:clrTo>
                <a:srgbClr val="858789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15791" y="5599612"/>
            <a:ext cx="2012370" cy="843776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E5AE12-FBD4-414A-8AF3-7A26616E2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18116-3C08-4A29-80D2-8B486895D9D5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058453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lowchart: Manual Input 18">
            <a:extLst>
              <a:ext uri="{FF2B5EF4-FFF2-40B4-BE49-F238E27FC236}">
                <a16:creationId xmlns:a16="http://schemas.microsoft.com/office/drawing/2014/main" id="{FB774741-D008-4F27-9B3E-890C1FBFD689}"/>
              </a:ext>
            </a:extLst>
          </p:cNvPr>
          <p:cNvSpPr/>
          <p:nvPr/>
        </p:nvSpPr>
        <p:spPr>
          <a:xfrm rot="5400000" flipV="1">
            <a:off x="8063332" y="1077828"/>
            <a:ext cx="2384278" cy="4945405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00"/>
              <a:gd name="connsiteY0" fmla="*/ 3101 h 11101"/>
              <a:gd name="connsiteX1" fmla="*/ 9972 w 10000"/>
              <a:gd name="connsiteY1" fmla="*/ 0 h 11101"/>
              <a:gd name="connsiteX2" fmla="*/ 10000 w 10000"/>
              <a:gd name="connsiteY2" fmla="*/ 11101 h 11101"/>
              <a:gd name="connsiteX3" fmla="*/ 0 w 10000"/>
              <a:gd name="connsiteY3" fmla="*/ 11101 h 11101"/>
              <a:gd name="connsiteX4" fmla="*/ 0 w 10000"/>
              <a:gd name="connsiteY4" fmla="*/ 3101 h 11101"/>
              <a:gd name="connsiteX0" fmla="*/ 0 w 10000"/>
              <a:gd name="connsiteY0" fmla="*/ 3687 h 11101"/>
              <a:gd name="connsiteX1" fmla="*/ 9972 w 10000"/>
              <a:gd name="connsiteY1" fmla="*/ 0 h 11101"/>
              <a:gd name="connsiteX2" fmla="*/ 10000 w 10000"/>
              <a:gd name="connsiteY2" fmla="*/ 11101 h 11101"/>
              <a:gd name="connsiteX3" fmla="*/ 0 w 10000"/>
              <a:gd name="connsiteY3" fmla="*/ 11101 h 11101"/>
              <a:gd name="connsiteX4" fmla="*/ 0 w 10000"/>
              <a:gd name="connsiteY4" fmla="*/ 3687 h 11101"/>
              <a:gd name="connsiteX0" fmla="*/ 0 w 10000"/>
              <a:gd name="connsiteY0" fmla="*/ 3669 h 11101"/>
              <a:gd name="connsiteX1" fmla="*/ 9972 w 10000"/>
              <a:gd name="connsiteY1" fmla="*/ 0 h 11101"/>
              <a:gd name="connsiteX2" fmla="*/ 10000 w 10000"/>
              <a:gd name="connsiteY2" fmla="*/ 11101 h 11101"/>
              <a:gd name="connsiteX3" fmla="*/ 0 w 10000"/>
              <a:gd name="connsiteY3" fmla="*/ 11101 h 11101"/>
              <a:gd name="connsiteX4" fmla="*/ 0 w 10000"/>
              <a:gd name="connsiteY4" fmla="*/ 3669 h 11101"/>
              <a:gd name="connsiteX0" fmla="*/ 0 w 10014"/>
              <a:gd name="connsiteY0" fmla="*/ 3633 h 11101"/>
              <a:gd name="connsiteX1" fmla="*/ 9986 w 10014"/>
              <a:gd name="connsiteY1" fmla="*/ 0 h 11101"/>
              <a:gd name="connsiteX2" fmla="*/ 10014 w 10014"/>
              <a:gd name="connsiteY2" fmla="*/ 11101 h 11101"/>
              <a:gd name="connsiteX3" fmla="*/ 14 w 10014"/>
              <a:gd name="connsiteY3" fmla="*/ 11101 h 11101"/>
              <a:gd name="connsiteX4" fmla="*/ 0 w 10014"/>
              <a:gd name="connsiteY4" fmla="*/ 3633 h 11101"/>
              <a:gd name="connsiteX0" fmla="*/ 0 w 10014"/>
              <a:gd name="connsiteY0" fmla="*/ 4983 h 12451"/>
              <a:gd name="connsiteX1" fmla="*/ 9958 w 10014"/>
              <a:gd name="connsiteY1" fmla="*/ 0 h 12451"/>
              <a:gd name="connsiteX2" fmla="*/ 10014 w 10014"/>
              <a:gd name="connsiteY2" fmla="*/ 12451 h 12451"/>
              <a:gd name="connsiteX3" fmla="*/ 14 w 10014"/>
              <a:gd name="connsiteY3" fmla="*/ 12451 h 12451"/>
              <a:gd name="connsiteX4" fmla="*/ 0 w 10014"/>
              <a:gd name="connsiteY4" fmla="*/ 4983 h 12451"/>
              <a:gd name="connsiteX0" fmla="*/ 0 w 10014"/>
              <a:gd name="connsiteY0" fmla="*/ 4983 h 12451"/>
              <a:gd name="connsiteX1" fmla="*/ 10000 w 10014"/>
              <a:gd name="connsiteY1" fmla="*/ 0 h 12451"/>
              <a:gd name="connsiteX2" fmla="*/ 10014 w 10014"/>
              <a:gd name="connsiteY2" fmla="*/ 12451 h 12451"/>
              <a:gd name="connsiteX3" fmla="*/ 14 w 10014"/>
              <a:gd name="connsiteY3" fmla="*/ 12451 h 12451"/>
              <a:gd name="connsiteX4" fmla="*/ 0 w 10014"/>
              <a:gd name="connsiteY4" fmla="*/ 4983 h 12451"/>
              <a:gd name="connsiteX0" fmla="*/ 0 w 10016"/>
              <a:gd name="connsiteY0" fmla="*/ 4983 h 12451"/>
              <a:gd name="connsiteX1" fmla="*/ 10014 w 10016"/>
              <a:gd name="connsiteY1" fmla="*/ 0 h 12451"/>
              <a:gd name="connsiteX2" fmla="*/ 10014 w 10016"/>
              <a:gd name="connsiteY2" fmla="*/ 12451 h 12451"/>
              <a:gd name="connsiteX3" fmla="*/ 14 w 10016"/>
              <a:gd name="connsiteY3" fmla="*/ 12451 h 12451"/>
              <a:gd name="connsiteX4" fmla="*/ 0 w 10016"/>
              <a:gd name="connsiteY4" fmla="*/ 4983 h 12451"/>
              <a:gd name="connsiteX0" fmla="*/ 83 w 10003"/>
              <a:gd name="connsiteY0" fmla="*/ 1687 h 12451"/>
              <a:gd name="connsiteX1" fmla="*/ 10001 w 10003"/>
              <a:gd name="connsiteY1" fmla="*/ 0 h 12451"/>
              <a:gd name="connsiteX2" fmla="*/ 10001 w 10003"/>
              <a:gd name="connsiteY2" fmla="*/ 12451 h 12451"/>
              <a:gd name="connsiteX3" fmla="*/ 1 w 10003"/>
              <a:gd name="connsiteY3" fmla="*/ 12451 h 12451"/>
              <a:gd name="connsiteX4" fmla="*/ 83 w 10003"/>
              <a:gd name="connsiteY4" fmla="*/ 1687 h 12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3" h="12451">
                <a:moveTo>
                  <a:pt x="83" y="1687"/>
                </a:moveTo>
                <a:lnTo>
                  <a:pt x="10001" y="0"/>
                </a:lnTo>
                <a:cubicBezTo>
                  <a:pt x="10010" y="3700"/>
                  <a:pt x="9992" y="8751"/>
                  <a:pt x="10001" y="12451"/>
                </a:cubicBezTo>
                <a:lnTo>
                  <a:pt x="1" y="12451"/>
                </a:lnTo>
                <a:cubicBezTo>
                  <a:pt x="-4" y="9962"/>
                  <a:pt x="88" y="4176"/>
                  <a:pt x="83" y="1687"/>
                </a:cubicBezTo>
                <a:close/>
              </a:path>
            </a:pathLst>
          </a:custGeom>
          <a:solidFill>
            <a:schemeClr val="bg1">
              <a:lumMod val="95000"/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" name="Parallelogram 5">
            <a:extLst>
              <a:ext uri="{FF2B5EF4-FFF2-40B4-BE49-F238E27FC236}">
                <a16:creationId xmlns:a16="http://schemas.microsoft.com/office/drawing/2014/main" id="{DDC28EFA-834F-40D9-9773-2F5A38C94361}"/>
              </a:ext>
            </a:extLst>
          </p:cNvPr>
          <p:cNvSpPr/>
          <p:nvPr/>
        </p:nvSpPr>
        <p:spPr>
          <a:xfrm>
            <a:off x="5617812" y="0"/>
            <a:ext cx="2819399" cy="6849846"/>
          </a:xfrm>
          <a:prstGeom prst="parallelogram">
            <a:avLst>
              <a:gd name="adj" fmla="val 82177"/>
            </a:avLst>
          </a:prstGeom>
          <a:solidFill>
            <a:srgbClr val="6B8E23">
              <a:alpha val="6274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Parallelogram 19">
            <a:extLst>
              <a:ext uri="{FF2B5EF4-FFF2-40B4-BE49-F238E27FC236}">
                <a16:creationId xmlns:a16="http://schemas.microsoft.com/office/drawing/2014/main" id="{F34B90FD-DCA5-45F4-808E-350F90E5570B}"/>
              </a:ext>
            </a:extLst>
          </p:cNvPr>
          <p:cNvSpPr/>
          <p:nvPr/>
        </p:nvSpPr>
        <p:spPr>
          <a:xfrm>
            <a:off x="6197540" y="2009775"/>
            <a:ext cx="1123951" cy="2724150"/>
          </a:xfrm>
          <a:prstGeom prst="parallelogram">
            <a:avLst>
              <a:gd name="adj" fmla="val 81016"/>
            </a:avLst>
          </a:prstGeom>
          <a:solidFill>
            <a:schemeClr val="bg2">
              <a:lumMod val="10000"/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FE581299-BA22-455C-9F4F-602AB7453BE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8052" t="8087" r="6561" b="8087"/>
          <a:stretch/>
        </p:blipFill>
        <p:spPr>
          <a:xfrm>
            <a:off x="10325100" y="61975"/>
            <a:ext cx="1786597" cy="104689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0817C54-9189-473E-8A08-956F3E06DFF7}"/>
              </a:ext>
            </a:extLst>
          </p:cNvPr>
          <p:cNvSpPr/>
          <p:nvPr/>
        </p:nvSpPr>
        <p:spPr>
          <a:xfrm>
            <a:off x="7511513" y="2474271"/>
            <a:ext cx="3979499" cy="215443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just"/>
            <a:r>
              <a:rPr 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 (Body)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(Body)"/>
                <a:ea typeface="Calibri" panose="020F0502020204030204" pitchFamily="34" charset="0"/>
                <a:cs typeface="Times New Roman" panose="02020603050405020304" pitchFamily="18" charset="0"/>
              </a:rPr>
              <a:t>The strength of organization depends on our professional &amp; expertise staff. Currently we have</a:t>
            </a:r>
            <a:r>
              <a:rPr lang="en-US" sz="1400" b="1" dirty="0">
                <a:solidFill>
                  <a:schemeClr val="accent3">
                    <a:lumMod val="75000"/>
                  </a:schemeClr>
                </a:solidFill>
                <a:latin typeface="Calibri (Body)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b="1" dirty="0">
                <a:solidFill>
                  <a:srgbClr val="FFC000"/>
                </a:solidFill>
                <a:latin typeface="Calibri (Body)"/>
                <a:ea typeface="Calibri" panose="020F0502020204030204" pitchFamily="34" charset="0"/>
                <a:cs typeface="Times New Roman" panose="02020603050405020304" pitchFamily="18" charset="0"/>
              </a:rPr>
              <a:t>21 expertise staff </a:t>
            </a:r>
            <a:r>
              <a:rPr lang="en-US" sz="1400" b="1" dirty="0">
                <a:solidFill>
                  <a:srgbClr val="FFC000"/>
                </a:solidFill>
                <a:latin typeface="Calibri (Body)"/>
              </a:rPr>
              <a:t>in 6 different verticals</a:t>
            </a: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(Body)"/>
              </a:rPr>
              <a:t> with their professional experience in Marketing &amp; Sales, Accounts, Data analysis, Legal, Exim &amp; Logistics departments to managed &amp; expand business in its professional manners. They are playing important role by execution of their various planning &amp; business strategies to expand the organization strength and growth in Bitumen Industry.</a:t>
            </a:r>
            <a:endParaRPr lang="en-IN" sz="1400" b="1" u="sng" dirty="0">
              <a:solidFill>
                <a:schemeClr val="tx1">
                  <a:lumMod val="75000"/>
                  <a:lumOff val="2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90BB58F-E533-4EDB-93EE-3C503927F339}"/>
              </a:ext>
            </a:extLst>
          </p:cNvPr>
          <p:cNvSpPr/>
          <p:nvPr/>
        </p:nvSpPr>
        <p:spPr>
          <a:xfrm>
            <a:off x="7525625" y="1920117"/>
            <a:ext cx="3479414" cy="39215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20000">
              <a:lnSpc>
                <a:spcPct val="115000"/>
              </a:lnSpc>
            </a:pPr>
            <a:r>
              <a:rPr lang="en-US" b="1" u="sng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(Body)"/>
              </a:rPr>
              <a:t>ORGANISATION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(Body)"/>
              </a:rPr>
              <a:t> </a:t>
            </a:r>
            <a:r>
              <a:rPr lang="en-US" b="1" u="sng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(Body)"/>
              </a:rPr>
              <a:t>STRENGTH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3936DE0-4201-4936-A9CA-187BEF73F321}"/>
              </a:ext>
            </a:extLst>
          </p:cNvPr>
          <p:cNvGrpSpPr/>
          <p:nvPr/>
        </p:nvGrpSpPr>
        <p:grpSpPr>
          <a:xfrm>
            <a:off x="3565998" y="597608"/>
            <a:ext cx="3343991" cy="5314331"/>
            <a:chOff x="3314186" y="472768"/>
            <a:chExt cx="3343991" cy="5314331"/>
          </a:xfrm>
        </p:grpSpPr>
        <p:pic>
          <p:nvPicPr>
            <p:cNvPr id="141" name="Picture 140">
              <a:extLst>
                <a:ext uri="{FF2B5EF4-FFF2-40B4-BE49-F238E27FC236}">
                  <a16:creationId xmlns:a16="http://schemas.microsoft.com/office/drawing/2014/main" id="{A6D3E2AA-C675-4605-A95F-41D5294094D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flipH="1">
              <a:off x="3346874" y="1102134"/>
              <a:ext cx="776572" cy="870013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  <p:pic>
          <p:nvPicPr>
            <p:cNvPr id="137" name="Picture 136">
              <a:extLst>
                <a:ext uri="{FF2B5EF4-FFF2-40B4-BE49-F238E27FC236}">
                  <a16:creationId xmlns:a16="http://schemas.microsoft.com/office/drawing/2014/main" id="{93FE2ED8-2F05-4AF4-9771-C81E25D351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54059" y="1099849"/>
              <a:ext cx="742977" cy="872637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23DA773A-2602-4A20-9FC1-A69CC1AC514B}"/>
                </a:ext>
              </a:extLst>
            </p:cNvPr>
            <p:cNvSpPr txBox="1"/>
            <p:nvPr/>
          </p:nvSpPr>
          <p:spPr>
            <a:xfrm>
              <a:off x="4099721" y="472768"/>
              <a:ext cx="1846007" cy="230832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wrap="square" rtlCol="0">
              <a:spAutoFit/>
            </a:bodyPr>
            <a:lstStyle/>
            <a:p>
              <a:r>
                <a:rPr lang="en-IN" sz="900" u="sng" dirty="0">
                  <a:solidFill>
                    <a:schemeClr val="accent1">
                      <a:lumMod val="50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MARKETING &amp; SALES EXPERTS</a:t>
              </a:r>
            </a:p>
          </p:txBody>
        </p:sp>
        <p:pic>
          <p:nvPicPr>
            <p:cNvPr id="139" name="Picture 138">
              <a:extLst>
                <a:ext uri="{FF2B5EF4-FFF2-40B4-BE49-F238E27FC236}">
                  <a16:creationId xmlns:a16="http://schemas.microsoft.com/office/drawing/2014/main" id="{93842410-F645-49CA-A942-D4BE42EDEF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177007" y="1644434"/>
              <a:ext cx="747717" cy="870012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  <p:pic>
          <p:nvPicPr>
            <p:cNvPr id="140" name="Picture 139">
              <a:extLst>
                <a:ext uri="{FF2B5EF4-FFF2-40B4-BE49-F238E27FC236}">
                  <a16:creationId xmlns:a16="http://schemas.microsoft.com/office/drawing/2014/main" id="{5138ED20-4891-4F84-9CAB-069475EE7C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162704" y="743705"/>
              <a:ext cx="764137" cy="872638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  <p:pic>
          <p:nvPicPr>
            <p:cNvPr id="142" name="Picture 141">
              <a:extLst>
                <a:ext uri="{FF2B5EF4-FFF2-40B4-BE49-F238E27FC236}">
                  <a16:creationId xmlns:a16="http://schemas.microsoft.com/office/drawing/2014/main" id="{B9EE308A-02B6-4DA0-85AB-BE404B8FB6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730384" y="749544"/>
              <a:ext cx="756207" cy="870534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2D807EA5-EE74-47D3-8BB0-D0D1FAACE0D5}"/>
                </a:ext>
              </a:extLst>
            </p:cNvPr>
            <p:cNvSpPr txBox="1"/>
            <p:nvPr/>
          </p:nvSpPr>
          <p:spPr>
            <a:xfrm>
              <a:off x="3314186" y="2533283"/>
              <a:ext cx="1789105" cy="230832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wrap="square" rtlCol="0">
              <a:spAutoFit/>
            </a:bodyPr>
            <a:lstStyle/>
            <a:p>
              <a:r>
                <a:rPr lang="en-IN" sz="900" u="sng" dirty="0">
                  <a:solidFill>
                    <a:schemeClr val="accent1">
                      <a:lumMod val="50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IMPORT &amp; EXPORT MANAGERS</a:t>
              </a:r>
            </a:p>
          </p:txBody>
        </p:sp>
        <p:pic>
          <p:nvPicPr>
            <p:cNvPr id="144" name="Picture 143">
              <a:extLst>
                <a:ext uri="{FF2B5EF4-FFF2-40B4-BE49-F238E27FC236}">
                  <a16:creationId xmlns:a16="http://schemas.microsoft.com/office/drawing/2014/main" id="{4A58521E-583B-4C59-AF5A-612DEB68C7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437659" y="2862147"/>
              <a:ext cx="806116" cy="891796"/>
            </a:xfrm>
            <a:prstGeom prst="roundRect">
              <a:avLst>
                <a:gd name="adj" fmla="val 26963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  <p:pic>
          <p:nvPicPr>
            <p:cNvPr id="145" name="Picture 144">
              <a:extLst>
                <a:ext uri="{FF2B5EF4-FFF2-40B4-BE49-F238E27FC236}">
                  <a16:creationId xmlns:a16="http://schemas.microsoft.com/office/drawing/2014/main" id="{E93E2054-D9E1-4D5F-96AC-A02079C3DB2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266066" y="2762285"/>
              <a:ext cx="757693" cy="811242"/>
            </a:xfrm>
            <a:prstGeom prst="roundRect">
              <a:avLst>
                <a:gd name="adj" fmla="val 22005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  <p:pic>
          <p:nvPicPr>
            <p:cNvPr id="146" name="Picture 145">
              <a:extLst>
                <a:ext uri="{FF2B5EF4-FFF2-40B4-BE49-F238E27FC236}">
                  <a16:creationId xmlns:a16="http://schemas.microsoft.com/office/drawing/2014/main" id="{9DBF827E-F518-463D-BF95-79FFB28AE1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flipH="1">
              <a:off x="3442657" y="2762284"/>
              <a:ext cx="757693" cy="811243"/>
            </a:xfrm>
            <a:prstGeom prst="roundRect">
              <a:avLst>
                <a:gd name="adj" fmla="val 24992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82D4C32D-5F18-4CA4-B0BA-6DD96A0ABF2E}"/>
                </a:ext>
              </a:extLst>
            </p:cNvPr>
            <p:cNvSpPr txBox="1"/>
            <p:nvPr/>
          </p:nvSpPr>
          <p:spPr>
            <a:xfrm>
              <a:off x="3568621" y="3615895"/>
              <a:ext cx="1789105" cy="369332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wrap="square" rtlCol="0">
              <a:spAutoFit/>
            </a:bodyPr>
            <a:lstStyle/>
            <a:p>
              <a:r>
                <a:rPr lang="en-IN" sz="900" u="sng" dirty="0">
                  <a:solidFill>
                    <a:schemeClr val="accent1">
                      <a:lumMod val="50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ACCOUNTS &amp; FINANCE EXPERTS</a:t>
              </a:r>
            </a:p>
          </p:txBody>
        </p:sp>
        <p:pic>
          <p:nvPicPr>
            <p:cNvPr id="155" name="Picture 154">
              <a:extLst>
                <a:ext uri="{FF2B5EF4-FFF2-40B4-BE49-F238E27FC236}">
                  <a16:creationId xmlns:a16="http://schemas.microsoft.com/office/drawing/2014/main" id="{4217086C-8A30-4410-9BD0-0728AC8AB9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flipH="1">
              <a:off x="3481827" y="3819796"/>
              <a:ext cx="757293" cy="824970"/>
            </a:xfrm>
            <a:prstGeom prst="roundRect">
              <a:avLst>
                <a:gd name="adj" fmla="val 21605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  <p:pic>
          <p:nvPicPr>
            <p:cNvPr id="156" name="Picture 155">
              <a:extLst>
                <a:ext uri="{FF2B5EF4-FFF2-40B4-BE49-F238E27FC236}">
                  <a16:creationId xmlns:a16="http://schemas.microsoft.com/office/drawing/2014/main" id="{0142887B-CCED-4DA8-8200-5EF07343AD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flipH="1">
              <a:off x="3633233" y="4905534"/>
              <a:ext cx="838928" cy="881565"/>
            </a:xfrm>
            <a:prstGeom prst="roundRect">
              <a:avLst>
                <a:gd name="adj" fmla="val 23495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  <p:pic>
          <p:nvPicPr>
            <p:cNvPr id="158" name="Picture 157">
              <a:extLst>
                <a:ext uri="{FF2B5EF4-FFF2-40B4-BE49-F238E27FC236}">
                  <a16:creationId xmlns:a16="http://schemas.microsoft.com/office/drawing/2014/main" id="{CC94D1E9-16CA-4C49-907C-1D20255B25D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64"/>
            <a:stretch/>
          </p:blipFill>
          <p:spPr>
            <a:xfrm>
              <a:off x="4280371" y="3812691"/>
              <a:ext cx="741272" cy="833127"/>
            </a:xfrm>
            <a:prstGeom prst="roundRect">
              <a:avLst>
                <a:gd name="adj" fmla="val 21605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82575D38-EEC9-48BD-8A46-FFF80E366929}"/>
                </a:ext>
              </a:extLst>
            </p:cNvPr>
            <p:cNvSpPr txBox="1"/>
            <p:nvPr/>
          </p:nvSpPr>
          <p:spPr>
            <a:xfrm>
              <a:off x="4578690" y="4690605"/>
              <a:ext cx="1789105" cy="230832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wrap="square" rtlCol="0">
              <a:spAutoFit/>
            </a:bodyPr>
            <a:lstStyle/>
            <a:p>
              <a:r>
                <a:rPr lang="en-IN" sz="900" u="sng" dirty="0">
                  <a:solidFill>
                    <a:schemeClr val="accent1">
                      <a:lumMod val="50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ADV. LEGAL ADVISOR</a:t>
              </a:r>
            </a:p>
          </p:txBody>
        </p:sp>
        <p:pic>
          <p:nvPicPr>
            <p:cNvPr id="169" name="Picture 168">
              <a:extLst>
                <a:ext uri="{FF2B5EF4-FFF2-40B4-BE49-F238E27FC236}">
                  <a16:creationId xmlns:a16="http://schemas.microsoft.com/office/drawing/2014/main" id="{D50ECE1D-CAF9-47E1-9F11-059547996E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0448" t="6526" r="5355" b="17838"/>
            <a:stretch/>
          </p:blipFill>
          <p:spPr>
            <a:xfrm>
              <a:off x="4780480" y="4901183"/>
              <a:ext cx="852821" cy="881565"/>
            </a:xfrm>
            <a:prstGeom prst="roundRect">
              <a:avLst>
                <a:gd name="adj" fmla="val 28892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  <p:sp>
          <p:nvSpPr>
            <p:cNvPr id="236" name="TextBox 235">
              <a:extLst>
                <a:ext uri="{FF2B5EF4-FFF2-40B4-BE49-F238E27FC236}">
                  <a16:creationId xmlns:a16="http://schemas.microsoft.com/office/drawing/2014/main" id="{C9F82934-6025-47DF-AD26-7EB091A28021}"/>
                </a:ext>
              </a:extLst>
            </p:cNvPr>
            <p:cNvSpPr txBox="1"/>
            <p:nvPr/>
          </p:nvSpPr>
          <p:spPr>
            <a:xfrm>
              <a:off x="3417550" y="4687015"/>
              <a:ext cx="1468780" cy="230832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wrap="square" rtlCol="0">
              <a:spAutoFit/>
            </a:bodyPr>
            <a:lstStyle/>
            <a:p>
              <a:r>
                <a:rPr lang="en-IN" sz="900" u="sng" dirty="0">
                  <a:solidFill>
                    <a:schemeClr val="accent1">
                      <a:lumMod val="50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AUDIT CONSULTANT</a:t>
              </a:r>
            </a:p>
          </p:txBody>
        </p:sp>
        <p:sp>
          <p:nvSpPr>
            <p:cNvPr id="237" name="TextBox 236">
              <a:extLst>
                <a:ext uri="{FF2B5EF4-FFF2-40B4-BE49-F238E27FC236}">
                  <a16:creationId xmlns:a16="http://schemas.microsoft.com/office/drawing/2014/main" id="{9DE7C4BD-4008-434B-872A-66188918E0AE}"/>
                </a:ext>
              </a:extLst>
            </p:cNvPr>
            <p:cNvSpPr txBox="1"/>
            <p:nvPr/>
          </p:nvSpPr>
          <p:spPr>
            <a:xfrm>
              <a:off x="4983263" y="2514350"/>
              <a:ext cx="1674914" cy="369332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IN" sz="900" u="sng" dirty="0">
                  <a:solidFill>
                    <a:schemeClr val="accent1">
                      <a:lumMod val="50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INTERNATIONAL PURCHASE </a:t>
              </a:r>
            </a:p>
            <a:p>
              <a:pPr algn="ctr"/>
              <a:r>
                <a:rPr lang="en-IN" sz="900" u="sng" dirty="0">
                  <a:solidFill>
                    <a:schemeClr val="accent1">
                      <a:lumMod val="50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&amp; SALES MANAGER</a:t>
              </a:r>
            </a:p>
          </p:txBody>
        </p:sp>
        <p:pic>
          <p:nvPicPr>
            <p:cNvPr id="136" name="Picture 135">
              <a:extLst>
                <a:ext uri="{FF2B5EF4-FFF2-40B4-BE49-F238E27FC236}">
                  <a16:creationId xmlns:a16="http://schemas.microsoft.com/office/drawing/2014/main" id="{E67DA9F5-D0F3-476A-8958-85BF2601D2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728526" y="1652384"/>
              <a:ext cx="747717" cy="870011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5DEE2EC5-9234-4205-9782-9CBA43508EE3}"/>
              </a:ext>
            </a:extLst>
          </p:cNvPr>
          <p:cNvGrpSpPr/>
          <p:nvPr/>
        </p:nvGrpSpPr>
        <p:grpSpPr>
          <a:xfrm>
            <a:off x="271000" y="1185483"/>
            <a:ext cx="3346880" cy="5430738"/>
            <a:chOff x="144314" y="336336"/>
            <a:chExt cx="3346880" cy="5430738"/>
          </a:xfrm>
        </p:grpSpPr>
        <p:pic>
          <p:nvPicPr>
            <p:cNvPr id="283" name="Picture 282">
              <a:extLst>
                <a:ext uri="{FF2B5EF4-FFF2-40B4-BE49-F238E27FC236}">
                  <a16:creationId xmlns:a16="http://schemas.microsoft.com/office/drawing/2014/main" id="{2E22978D-59C0-4DBE-82D4-8E802F6C6E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rightnessContrast bright="2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51667" y="336336"/>
              <a:ext cx="776572" cy="796341"/>
            </a:xfrm>
            <a:prstGeom prst="round2DiagRect">
              <a:avLst>
                <a:gd name="adj1" fmla="val 16667"/>
                <a:gd name="adj2" fmla="val 0"/>
              </a:avLst>
            </a:prstGeom>
            <a:ln w="3175" cap="sq">
              <a:noFill/>
              <a:miter lim="800000"/>
            </a:ln>
            <a:effectLst>
              <a:outerShdw blurRad="254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284" name="Rectangle 14">
              <a:extLst>
                <a:ext uri="{FF2B5EF4-FFF2-40B4-BE49-F238E27FC236}">
                  <a16:creationId xmlns:a16="http://schemas.microsoft.com/office/drawing/2014/main" id="{70279012-7061-4365-9C88-B9C9CB676F84}"/>
                </a:ext>
              </a:extLst>
            </p:cNvPr>
            <p:cNvSpPr/>
            <p:nvPr/>
          </p:nvSpPr>
          <p:spPr>
            <a:xfrm flipH="1">
              <a:off x="231912" y="1133721"/>
              <a:ext cx="1305428" cy="284813"/>
            </a:xfrm>
            <a:custGeom>
              <a:avLst/>
              <a:gdLst>
                <a:gd name="connsiteX0" fmla="*/ 0 w 1416571"/>
                <a:gd name="connsiteY0" fmla="*/ 0 h 172387"/>
                <a:gd name="connsiteX1" fmla="*/ 1416571 w 1416571"/>
                <a:gd name="connsiteY1" fmla="*/ 0 h 172387"/>
                <a:gd name="connsiteX2" fmla="*/ 1416571 w 1416571"/>
                <a:gd name="connsiteY2" fmla="*/ 172387 h 172387"/>
                <a:gd name="connsiteX3" fmla="*/ 0 w 1416571"/>
                <a:gd name="connsiteY3" fmla="*/ 172387 h 172387"/>
                <a:gd name="connsiteX4" fmla="*/ 0 w 1416571"/>
                <a:gd name="connsiteY4" fmla="*/ 0 h 172387"/>
                <a:gd name="connsiteX0" fmla="*/ 0 w 1416571"/>
                <a:gd name="connsiteY0" fmla="*/ 0 h 172387"/>
                <a:gd name="connsiteX1" fmla="*/ 1416571 w 1416571"/>
                <a:gd name="connsiteY1" fmla="*/ 0 h 172387"/>
                <a:gd name="connsiteX2" fmla="*/ 1416571 w 1416571"/>
                <a:gd name="connsiteY2" fmla="*/ 172387 h 172387"/>
                <a:gd name="connsiteX3" fmla="*/ 427220 w 1416571"/>
                <a:gd name="connsiteY3" fmla="*/ 172387 h 172387"/>
                <a:gd name="connsiteX4" fmla="*/ 0 w 1416571"/>
                <a:gd name="connsiteY4" fmla="*/ 0 h 172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6571" h="172387">
                  <a:moveTo>
                    <a:pt x="0" y="0"/>
                  </a:moveTo>
                  <a:lnTo>
                    <a:pt x="1416571" y="0"/>
                  </a:lnTo>
                  <a:lnTo>
                    <a:pt x="1416571" y="172387"/>
                  </a:lnTo>
                  <a:lnTo>
                    <a:pt x="427220" y="172387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8F1E24"/>
                </a:gs>
                <a:gs pos="100000">
                  <a:srgbClr val="A7ADD2"/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IN" sz="900" dirty="0"/>
                <a:t>         </a:t>
              </a:r>
              <a:endParaRPr lang="en-IN" sz="700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85" name="Rectangle 284">
              <a:extLst>
                <a:ext uri="{FF2B5EF4-FFF2-40B4-BE49-F238E27FC236}">
                  <a16:creationId xmlns:a16="http://schemas.microsoft.com/office/drawing/2014/main" id="{F9F64624-404D-42C7-BBE9-8FAE65632016}"/>
                </a:ext>
              </a:extLst>
            </p:cNvPr>
            <p:cNvSpPr/>
            <p:nvPr/>
          </p:nvSpPr>
          <p:spPr>
            <a:xfrm>
              <a:off x="243945" y="1076892"/>
              <a:ext cx="1118427" cy="3847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</a:t>
              </a:r>
              <a:r>
                <a:rPr lang="en-IN" sz="11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Prince Shah</a:t>
              </a:r>
            </a:p>
            <a:p>
              <a:r>
                <a:rPr lang="en-IN" sz="7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 Managing Director</a:t>
              </a:r>
              <a:endParaRPr lang="en-IN" sz="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86" name="Rectangle 285">
              <a:extLst>
                <a:ext uri="{FF2B5EF4-FFF2-40B4-BE49-F238E27FC236}">
                  <a16:creationId xmlns:a16="http://schemas.microsoft.com/office/drawing/2014/main" id="{942DF246-538C-4062-A90B-C1E7DAAE4953}"/>
                </a:ext>
              </a:extLst>
            </p:cNvPr>
            <p:cNvSpPr/>
            <p:nvPr/>
          </p:nvSpPr>
          <p:spPr>
            <a:xfrm>
              <a:off x="1619638" y="544574"/>
              <a:ext cx="1871556" cy="216982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800" b="1" dirty="0">
                  <a:solidFill>
                    <a:schemeClr val="accent1">
                      <a:lumMod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Professional experience :</a:t>
              </a:r>
              <a:r>
                <a:rPr lang="en-US" sz="800" dirty="0">
                  <a:solidFill>
                    <a:schemeClr val="accent1">
                      <a:lumMod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800" dirty="0">
                  <a:solidFill>
                    <a:schemeClr val="accent1">
                      <a:lumMod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Founder &amp; MD of Omnipotent Industries </a:t>
              </a:r>
              <a:r>
                <a:rPr lang="en-US" sz="800" dirty="0" err="1">
                  <a:solidFill>
                    <a:schemeClr val="accent1">
                      <a:lumMod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Pvt.Ltd</a:t>
              </a:r>
              <a:r>
                <a:rPr lang="en-US" sz="800" dirty="0">
                  <a:solidFill>
                    <a:schemeClr val="accent1">
                      <a:lumMod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.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800" dirty="0">
                  <a:solidFill>
                    <a:schemeClr val="accent1">
                      <a:lumMod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Founder &amp; CEO at </a:t>
              </a:r>
              <a:r>
                <a:rPr lang="en-US" sz="800" dirty="0" err="1">
                  <a:solidFill>
                    <a:schemeClr val="accent1">
                      <a:lumMod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Krushstar</a:t>
              </a:r>
              <a:r>
                <a:rPr lang="en-US" sz="800" dirty="0">
                  <a:solidFill>
                    <a:schemeClr val="accent1">
                      <a:lumMod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Industry </a:t>
              </a:r>
              <a:r>
                <a:rPr lang="en-US" sz="800" dirty="0" err="1">
                  <a:solidFill>
                    <a:schemeClr val="accent1">
                      <a:lumMod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Pvt.Ltd</a:t>
              </a:r>
              <a:r>
                <a:rPr lang="en-US" sz="800" dirty="0">
                  <a:solidFill>
                    <a:schemeClr val="accent1">
                      <a:lumMod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.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800" dirty="0">
                  <a:solidFill>
                    <a:schemeClr val="accent1">
                      <a:lumMod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General Manager at </a:t>
              </a:r>
              <a:r>
                <a:rPr lang="en-US" sz="800" dirty="0" err="1">
                  <a:solidFill>
                    <a:schemeClr val="accent1">
                      <a:lumMod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TikiTar</a:t>
              </a:r>
              <a:r>
                <a:rPr lang="en-US" sz="800" dirty="0">
                  <a:solidFill>
                    <a:schemeClr val="accent1">
                      <a:lumMod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Industry Baroda </a:t>
              </a:r>
              <a:r>
                <a:rPr lang="en-US" sz="800" dirty="0" err="1">
                  <a:solidFill>
                    <a:schemeClr val="accent1">
                      <a:lumMod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Pvt.Ltd</a:t>
              </a:r>
              <a:r>
                <a:rPr lang="en-US" sz="800" dirty="0">
                  <a:solidFill>
                    <a:schemeClr val="accent1">
                      <a:lumMod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. (South India)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800" dirty="0">
                  <a:solidFill>
                    <a:schemeClr val="accent1">
                      <a:lumMod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General Manager at Southern Asphalt (Karnataka).</a:t>
              </a:r>
            </a:p>
            <a:p>
              <a:r>
                <a:rPr lang="en-US" sz="800" spc="-5" dirty="0">
                  <a:solidFill>
                    <a:schemeClr val="accent1">
                      <a:lumMod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*</a:t>
              </a:r>
              <a:r>
                <a:rPr lang="en-US" sz="800" b="1" u="sng" spc="-5" dirty="0">
                  <a:solidFill>
                    <a:schemeClr val="accent1">
                      <a:lumMod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MBA</a:t>
              </a:r>
              <a:r>
                <a:rPr lang="en-US" sz="800" u="sng" spc="-5" dirty="0">
                  <a:solidFill>
                    <a:schemeClr val="accent1">
                      <a:lumMod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in </a:t>
              </a:r>
              <a:r>
                <a:rPr lang="en-US" sz="800" b="1" u="sng" spc="-5" dirty="0">
                  <a:solidFill>
                    <a:schemeClr val="accent1">
                      <a:lumMod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Marketing &amp; Finance</a:t>
              </a:r>
              <a:endParaRPr lang="en-US" sz="800" spc="-5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  <a:p>
              <a:endParaRPr lang="en-US" sz="300" spc="-5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  <a:p>
              <a:endParaRPr lang="en-US" sz="1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  <a:p>
              <a:r>
                <a:rPr lang="en-US" sz="800" b="1" spc="-5" dirty="0">
                  <a:solidFill>
                    <a:schemeClr val="accent1">
                      <a:lumMod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M</a:t>
              </a:r>
              <a:r>
                <a:rPr lang="en-US" sz="800" b="1" dirty="0">
                  <a:solidFill>
                    <a:schemeClr val="accent1">
                      <a:lumMod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o</a:t>
              </a:r>
              <a:r>
                <a:rPr lang="en-US" sz="800" b="1" spc="5" dirty="0">
                  <a:solidFill>
                    <a:schemeClr val="accent1">
                      <a:lumMod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b</a:t>
              </a:r>
              <a:r>
                <a:rPr lang="en-US" sz="800" b="1" spc="-5" dirty="0">
                  <a:solidFill>
                    <a:schemeClr val="accent1">
                      <a:lumMod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il</a:t>
              </a:r>
              <a:r>
                <a:rPr lang="en-US" sz="800" b="1" spc="5" dirty="0">
                  <a:solidFill>
                    <a:schemeClr val="accent1">
                      <a:lumMod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e</a:t>
              </a:r>
              <a:r>
                <a:rPr lang="en-US" sz="800" b="1" dirty="0">
                  <a:solidFill>
                    <a:schemeClr val="accent1">
                      <a:lumMod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: </a:t>
              </a:r>
              <a:r>
                <a:rPr lang="en-US" sz="800" dirty="0">
                  <a:solidFill>
                    <a:schemeClr val="accent1">
                      <a:lumMod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+</a:t>
              </a:r>
              <a:r>
                <a:rPr lang="en-US" sz="800" spc="-5" dirty="0">
                  <a:solidFill>
                    <a:schemeClr val="accent1">
                      <a:lumMod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9</a:t>
              </a:r>
              <a:r>
                <a:rPr lang="en-US" sz="800" dirty="0">
                  <a:solidFill>
                    <a:schemeClr val="accent1">
                      <a:lumMod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1 7795242424</a:t>
              </a:r>
            </a:p>
            <a:p>
              <a:r>
                <a:rPr lang="en-US" sz="800" b="1" spc="5" dirty="0">
                  <a:solidFill>
                    <a:schemeClr val="accent1">
                      <a:lumMod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E</a:t>
              </a:r>
              <a:r>
                <a:rPr lang="en-US" sz="800" b="1" dirty="0">
                  <a:solidFill>
                    <a:schemeClr val="accent1">
                      <a:lumMod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-</a:t>
              </a:r>
              <a:r>
                <a:rPr lang="en-US" sz="800" b="1" spc="-5" dirty="0">
                  <a:solidFill>
                    <a:schemeClr val="accent1">
                      <a:lumMod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Mail</a:t>
              </a:r>
              <a:r>
                <a:rPr lang="en-US" sz="800" b="1" dirty="0">
                  <a:solidFill>
                    <a:schemeClr val="accent1">
                      <a:lumMod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:</a:t>
              </a:r>
              <a:r>
                <a:rPr lang="en-US" sz="800" spc="-5" dirty="0">
                  <a:solidFill>
                    <a:schemeClr val="accent1">
                      <a:lumMod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pri</a:t>
              </a:r>
              <a:r>
                <a:rPr lang="en-US" sz="800" dirty="0">
                  <a:solidFill>
                    <a:schemeClr val="accent1">
                      <a:lumMod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nc</a:t>
              </a:r>
              <a:r>
                <a:rPr lang="en-US" sz="800" spc="-5" dirty="0">
                  <a:solidFill>
                    <a:schemeClr val="accent1">
                      <a:lumMod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ep</a:t>
              </a:r>
              <a:r>
                <a:rPr lang="en-US" sz="800" dirty="0">
                  <a:solidFill>
                    <a:schemeClr val="accent1">
                      <a:lumMod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sh</a:t>
              </a:r>
              <a:r>
                <a:rPr lang="en-US" sz="800" spc="5" dirty="0">
                  <a:solidFill>
                    <a:schemeClr val="accent1">
                      <a:lumMod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</a:t>
              </a:r>
              <a:r>
                <a:rPr lang="en-US" sz="800" dirty="0">
                  <a:solidFill>
                    <a:schemeClr val="accent1">
                      <a:lumMod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h@g</a:t>
              </a:r>
              <a:r>
                <a:rPr lang="en-US" sz="800" spc="-5" dirty="0">
                  <a:solidFill>
                    <a:schemeClr val="accent1">
                      <a:lumMod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m</a:t>
              </a:r>
              <a:r>
                <a:rPr lang="en-US" sz="800" spc="5" dirty="0">
                  <a:solidFill>
                    <a:schemeClr val="accent1">
                      <a:lumMod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</a:t>
              </a:r>
              <a:r>
                <a:rPr lang="en-US" sz="800" spc="-5" dirty="0">
                  <a:solidFill>
                    <a:schemeClr val="accent1">
                      <a:lumMod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il</a:t>
              </a:r>
              <a:r>
                <a:rPr lang="en-US" sz="800" dirty="0">
                  <a:solidFill>
                    <a:schemeClr val="accent1">
                      <a:lumMod val="50000"/>
                    </a:schemeClr>
                  </a:solidFill>
                  <a:uFill>
                    <a:solidFill>
                      <a:srgbClr val="0000FF"/>
                    </a:solidFill>
                  </a:u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.com</a:t>
              </a:r>
              <a:endParaRPr lang="en-US" sz="800" spc="-285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  <a:p>
              <a:r>
                <a:rPr lang="en-US" sz="800" spc="-285" dirty="0">
                  <a:solidFill>
                    <a:schemeClr val="accent1">
                      <a:lumMod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en-US" sz="800" spc="-5" dirty="0">
                  <a:solidFill>
                    <a:schemeClr val="accent1">
                      <a:lumMod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pri</a:t>
              </a:r>
              <a:r>
                <a:rPr lang="en-US" sz="800" dirty="0">
                  <a:solidFill>
                    <a:schemeClr val="accent1">
                      <a:lumMod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nc</a:t>
              </a:r>
              <a:r>
                <a:rPr lang="en-US" sz="800" spc="-5" dirty="0">
                  <a:solidFill>
                    <a:schemeClr val="accent1">
                      <a:lumMod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e.omnipotent</a:t>
              </a:r>
              <a:r>
                <a:rPr lang="en-US" sz="800" dirty="0">
                  <a:solidFill>
                    <a:schemeClr val="accent1">
                      <a:lumMod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@g</a:t>
              </a:r>
              <a:r>
                <a:rPr lang="en-US" sz="800" spc="-5" dirty="0">
                  <a:solidFill>
                    <a:schemeClr val="accent1">
                      <a:lumMod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m</a:t>
              </a:r>
              <a:r>
                <a:rPr lang="en-US" sz="800" spc="5" dirty="0">
                  <a:solidFill>
                    <a:schemeClr val="accent1">
                      <a:lumMod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</a:t>
              </a:r>
              <a:r>
                <a:rPr lang="en-US" sz="800" spc="-5" dirty="0">
                  <a:solidFill>
                    <a:schemeClr val="accent1">
                      <a:lumMod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il</a:t>
              </a:r>
              <a:r>
                <a:rPr lang="en-US" sz="800" dirty="0">
                  <a:solidFill>
                    <a:schemeClr val="accent1">
                      <a:lumMod val="50000"/>
                    </a:schemeClr>
                  </a:solidFill>
                  <a:uFill>
                    <a:solidFill>
                      <a:srgbClr val="0000FF"/>
                    </a:solidFill>
                  </a:u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.com</a:t>
              </a:r>
            </a:p>
            <a:p>
              <a:endParaRPr lang="en-US" sz="300" b="1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  <a:p>
              <a:r>
                <a:rPr lang="en-US" sz="800" b="1" dirty="0">
                  <a:solidFill>
                    <a:schemeClr val="accent1">
                      <a:lumMod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W</a:t>
              </a:r>
              <a:r>
                <a:rPr lang="en-US" sz="800" b="1" spc="-5" dirty="0">
                  <a:solidFill>
                    <a:schemeClr val="accent1">
                      <a:lumMod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eb</a:t>
              </a:r>
              <a:r>
                <a:rPr lang="en-US" sz="800" b="1" dirty="0">
                  <a:solidFill>
                    <a:schemeClr val="accent1">
                      <a:lumMod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</a:t>
              </a:r>
              <a:r>
                <a:rPr lang="en-US" sz="800" b="1" spc="-5" dirty="0">
                  <a:solidFill>
                    <a:schemeClr val="accent1">
                      <a:lumMod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i</a:t>
              </a:r>
              <a:r>
                <a:rPr lang="en-US" sz="800" b="1" dirty="0">
                  <a:solidFill>
                    <a:schemeClr val="accent1">
                      <a:lumMod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te: </a:t>
              </a:r>
              <a:r>
                <a:rPr lang="en-US" sz="800" dirty="0">
                  <a:solidFill>
                    <a:schemeClr val="accent1">
                      <a:lumMod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  <a:hlinkClick r:id="rId19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ww</a:t>
              </a:r>
              <a:r>
                <a:rPr lang="en-US" sz="800" spc="-5" dirty="0">
                  <a:solidFill>
                    <a:schemeClr val="accent1">
                      <a:lumMod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  <a:hlinkClick r:id="rId19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w</a:t>
              </a:r>
              <a:r>
                <a:rPr lang="en-US" sz="800" dirty="0">
                  <a:solidFill>
                    <a:schemeClr val="accent1">
                      <a:lumMod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  <a:hlinkClick r:id="rId19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.p</a:t>
              </a:r>
              <a:r>
                <a:rPr lang="en-US" sz="800" spc="-5" dirty="0">
                  <a:solidFill>
                    <a:schemeClr val="accent1">
                      <a:lumMod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  <a:hlinkClick r:id="rId19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ri</a:t>
              </a:r>
              <a:r>
                <a:rPr lang="en-US" sz="800" dirty="0">
                  <a:solidFill>
                    <a:schemeClr val="accent1">
                      <a:lumMod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  <a:hlinkClick r:id="rId19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nc</a:t>
              </a:r>
              <a:r>
                <a:rPr lang="en-US" sz="800" spc="-5" dirty="0">
                  <a:solidFill>
                    <a:schemeClr val="accent1">
                      <a:lumMod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  <a:hlinkClick r:id="rId19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e</a:t>
              </a:r>
              <a:r>
                <a:rPr lang="en-US" sz="800" dirty="0">
                  <a:solidFill>
                    <a:schemeClr val="accent1">
                      <a:lumMod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  <a:hlinkClick r:id="rId19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sh</a:t>
              </a:r>
              <a:r>
                <a:rPr lang="en-US" sz="800" spc="5" dirty="0">
                  <a:solidFill>
                    <a:schemeClr val="accent1">
                      <a:lumMod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  <a:hlinkClick r:id="rId19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a</a:t>
              </a:r>
              <a:r>
                <a:rPr lang="en-US" sz="800" dirty="0">
                  <a:solidFill>
                    <a:schemeClr val="accent1">
                      <a:lumMod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  <a:hlinkClick r:id="rId19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h.com</a:t>
              </a:r>
              <a:endParaRPr lang="en-US" sz="8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  <a:p>
              <a:r>
                <a:rPr lang="en-US" sz="800" dirty="0">
                  <a:solidFill>
                    <a:schemeClr val="accent1">
                      <a:lumMod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            </a:t>
              </a:r>
              <a:r>
                <a:rPr lang="en-US" sz="800" u="sng" dirty="0">
                  <a:solidFill>
                    <a:schemeClr val="accent1">
                      <a:lumMod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ww</a:t>
              </a:r>
              <a:r>
                <a:rPr lang="en-US" sz="800" u="sng" spc="-5" dirty="0">
                  <a:solidFill>
                    <a:schemeClr val="accent1">
                      <a:lumMod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w</a:t>
              </a:r>
              <a:r>
                <a:rPr lang="en-US" sz="800" u="sng" dirty="0">
                  <a:solidFill>
                    <a:schemeClr val="accent1">
                      <a:lumMod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.omnipotent.co.in</a:t>
              </a:r>
              <a:endParaRPr lang="en-IN" sz="800" u="sng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287" name="Rectangle 286">
              <a:extLst>
                <a:ext uri="{FF2B5EF4-FFF2-40B4-BE49-F238E27FC236}">
                  <a16:creationId xmlns:a16="http://schemas.microsoft.com/office/drawing/2014/main" id="{BF780E8C-AC86-4DC3-B491-137631F62554}"/>
                </a:ext>
              </a:extLst>
            </p:cNvPr>
            <p:cNvSpPr/>
            <p:nvPr/>
          </p:nvSpPr>
          <p:spPr>
            <a:xfrm>
              <a:off x="160913" y="1390053"/>
              <a:ext cx="1620615" cy="129266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780" spc="-5" dirty="0">
                  <a:solidFill>
                    <a:schemeClr val="accent1">
                      <a:lumMod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The personal &amp;professional history of    Mr. Prince Shah can be traced along the same path as the Omnipotent &amp; Global </a:t>
              </a:r>
              <a:r>
                <a:rPr lang="en-US" sz="780" spc="-5">
                  <a:solidFill>
                    <a:schemeClr val="accent1">
                      <a:lumMod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Enterprises group, a </a:t>
              </a:r>
              <a:r>
                <a:rPr lang="en-US" sz="780" spc="-5" dirty="0">
                  <a:solidFill>
                    <a:schemeClr val="accent1">
                      <a:lumMod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organization that he </a:t>
              </a:r>
              <a:r>
                <a:rPr lang="en-US" sz="780" spc="-5">
                  <a:solidFill>
                    <a:schemeClr val="accent1">
                      <a:lumMod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has nurtured, grown </a:t>
              </a:r>
              <a:r>
                <a:rPr lang="en-US" sz="780" spc="-5" dirty="0">
                  <a:solidFill>
                    <a:schemeClr val="accent1">
                      <a:lumMod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and developed under his leadership for over 19 years.</a:t>
              </a:r>
              <a:endParaRPr lang="en-IN" sz="780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288" name="Rectangle 287">
              <a:extLst>
                <a:ext uri="{FF2B5EF4-FFF2-40B4-BE49-F238E27FC236}">
                  <a16:creationId xmlns:a16="http://schemas.microsoft.com/office/drawing/2014/main" id="{94E1DE21-8DDA-42E0-A9B2-0C34BD4259A6}"/>
                </a:ext>
              </a:extLst>
            </p:cNvPr>
            <p:cNvSpPr/>
            <p:nvPr/>
          </p:nvSpPr>
          <p:spPr>
            <a:xfrm flipV="1">
              <a:off x="165447" y="2890199"/>
              <a:ext cx="3301200" cy="180919"/>
            </a:xfrm>
            <a:prstGeom prst="rect">
              <a:avLst/>
            </a:prstGeom>
            <a:gradFill>
              <a:gsLst>
                <a:gs pos="0">
                  <a:srgbClr val="182A6C"/>
                </a:gs>
                <a:gs pos="100000">
                  <a:srgbClr val="5C3C32"/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>
                  <a:solidFill>
                    <a:schemeClr val="bg1"/>
                  </a:solidFill>
                </a:rPr>
                <a:t> </a:t>
              </a:r>
            </a:p>
          </p:txBody>
        </p:sp>
        <p:pic>
          <p:nvPicPr>
            <p:cNvPr id="289" name="Picture 288">
              <a:extLst>
                <a:ext uri="{FF2B5EF4-FFF2-40B4-BE49-F238E27FC236}">
                  <a16:creationId xmlns:a16="http://schemas.microsoft.com/office/drawing/2014/main" id="{D9F0686E-4CBE-4A08-BB04-14BF109FD9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65840" y="3315777"/>
              <a:ext cx="802223" cy="778093"/>
            </a:xfrm>
            <a:prstGeom prst="round2DiagRect">
              <a:avLst>
                <a:gd name="adj1" fmla="val 16667"/>
                <a:gd name="adj2" fmla="val 0"/>
              </a:avLst>
            </a:prstGeom>
            <a:ln w="3175" cap="sq">
              <a:noFill/>
              <a:miter lim="800000"/>
            </a:ln>
            <a:effectLst>
              <a:outerShdw blurRad="254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290" name="Rectangle 14">
              <a:extLst>
                <a:ext uri="{FF2B5EF4-FFF2-40B4-BE49-F238E27FC236}">
                  <a16:creationId xmlns:a16="http://schemas.microsoft.com/office/drawing/2014/main" id="{4EE15ACB-350D-410F-8DA9-121C3D0E3B50}"/>
                </a:ext>
              </a:extLst>
            </p:cNvPr>
            <p:cNvSpPr/>
            <p:nvPr/>
          </p:nvSpPr>
          <p:spPr>
            <a:xfrm flipH="1">
              <a:off x="144314" y="4030928"/>
              <a:ext cx="1305428" cy="284813"/>
            </a:xfrm>
            <a:custGeom>
              <a:avLst/>
              <a:gdLst>
                <a:gd name="connsiteX0" fmla="*/ 0 w 1416571"/>
                <a:gd name="connsiteY0" fmla="*/ 0 h 172387"/>
                <a:gd name="connsiteX1" fmla="*/ 1416571 w 1416571"/>
                <a:gd name="connsiteY1" fmla="*/ 0 h 172387"/>
                <a:gd name="connsiteX2" fmla="*/ 1416571 w 1416571"/>
                <a:gd name="connsiteY2" fmla="*/ 172387 h 172387"/>
                <a:gd name="connsiteX3" fmla="*/ 0 w 1416571"/>
                <a:gd name="connsiteY3" fmla="*/ 172387 h 172387"/>
                <a:gd name="connsiteX4" fmla="*/ 0 w 1416571"/>
                <a:gd name="connsiteY4" fmla="*/ 0 h 172387"/>
                <a:gd name="connsiteX0" fmla="*/ 0 w 1416571"/>
                <a:gd name="connsiteY0" fmla="*/ 0 h 172387"/>
                <a:gd name="connsiteX1" fmla="*/ 1416571 w 1416571"/>
                <a:gd name="connsiteY1" fmla="*/ 0 h 172387"/>
                <a:gd name="connsiteX2" fmla="*/ 1416571 w 1416571"/>
                <a:gd name="connsiteY2" fmla="*/ 172387 h 172387"/>
                <a:gd name="connsiteX3" fmla="*/ 427220 w 1416571"/>
                <a:gd name="connsiteY3" fmla="*/ 172387 h 172387"/>
                <a:gd name="connsiteX4" fmla="*/ 0 w 1416571"/>
                <a:gd name="connsiteY4" fmla="*/ 0 h 172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6571" h="172387">
                  <a:moveTo>
                    <a:pt x="0" y="0"/>
                  </a:moveTo>
                  <a:lnTo>
                    <a:pt x="1416571" y="0"/>
                  </a:lnTo>
                  <a:lnTo>
                    <a:pt x="1416571" y="172387"/>
                  </a:lnTo>
                  <a:lnTo>
                    <a:pt x="427220" y="172387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8F1E24"/>
                </a:gs>
                <a:gs pos="100000">
                  <a:srgbClr val="A7ADD2"/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IN" sz="900" dirty="0"/>
                <a:t>         </a:t>
              </a:r>
              <a:endParaRPr lang="en-IN" sz="700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4844389F-2538-41C1-92AA-CD16A90C36A0}"/>
                </a:ext>
              </a:extLst>
            </p:cNvPr>
            <p:cNvSpPr/>
            <p:nvPr/>
          </p:nvSpPr>
          <p:spPr>
            <a:xfrm>
              <a:off x="148973" y="3984259"/>
              <a:ext cx="111842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IN" sz="11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Punit </a:t>
              </a:r>
              <a:r>
                <a:rPr lang="en-IN" sz="1100" b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Popat</a:t>
              </a:r>
              <a:endParaRPr lang="en-IN" sz="1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  <a:p>
              <a:r>
                <a:rPr lang="en-IN" sz="7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CEO of the company</a:t>
              </a:r>
              <a:endParaRPr lang="en-IN" sz="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grpSp>
          <p:nvGrpSpPr>
            <p:cNvPr id="292" name="Group 291">
              <a:extLst>
                <a:ext uri="{FF2B5EF4-FFF2-40B4-BE49-F238E27FC236}">
                  <a16:creationId xmlns:a16="http://schemas.microsoft.com/office/drawing/2014/main" id="{408F12E1-32BF-4E83-A092-5267B57FA56A}"/>
                </a:ext>
              </a:extLst>
            </p:cNvPr>
            <p:cNvGrpSpPr/>
            <p:nvPr/>
          </p:nvGrpSpPr>
          <p:grpSpPr>
            <a:xfrm>
              <a:off x="146086" y="3297174"/>
              <a:ext cx="3222525" cy="2469900"/>
              <a:chOff x="6652260" y="4742278"/>
              <a:chExt cx="3302434" cy="2469900"/>
            </a:xfrm>
          </p:grpSpPr>
          <p:sp>
            <p:nvSpPr>
              <p:cNvPr id="293" name="Rectangle 292">
                <a:extLst>
                  <a:ext uri="{FF2B5EF4-FFF2-40B4-BE49-F238E27FC236}">
                    <a16:creationId xmlns:a16="http://schemas.microsoft.com/office/drawing/2014/main" id="{730FFA22-7D32-4D94-8305-E9BE0F8653E4}"/>
                  </a:ext>
                </a:extLst>
              </p:cNvPr>
              <p:cNvSpPr/>
              <p:nvPr/>
            </p:nvSpPr>
            <p:spPr>
              <a:xfrm>
                <a:off x="7925367" y="4742278"/>
                <a:ext cx="2029327" cy="104028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n-US" sz="770" spc="-5" dirty="0">
                    <a:solidFill>
                      <a:schemeClr val="accent1">
                        <a:lumMod val="50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      Driven by a strong passion to be a </a:t>
                </a:r>
                <a:r>
                  <a:rPr lang="en-US" sz="770" spc="-5">
                    <a:solidFill>
                      <a:schemeClr val="accent1">
                        <a:lumMod val="50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successful entrepreneur, Punit </a:t>
                </a:r>
                <a:r>
                  <a:rPr lang="en-US" sz="770" spc="-5" dirty="0">
                    <a:solidFill>
                      <a:schemeClr val="accent1">
                        <a:lumMod val="50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is a biotechnology engineer from VVP Engineering College (2005-09 Batch) and has been associated with distinct successful ventures in the areas of bio-services and engineering education.</a:t>
                </a:r>
                <a:endParaRPr lang="en-IN" sz="770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94" name="Rectangle 293">
                <a:extLst>
                  <a:ext uri="{FF2B5EF4-FFF2-40B4-BE49-F238E27FC236}">
                    <a16:creationId xmlns:a16="http://schemas.microsoft.com/office/drawing/2014/main" id="{7C44E47B-8B4B-4377-9E9F-C7F418D4F87F}"/>
                  </a:ext>
                </a:extLst>
              </p:cNvPr>
              <p:cNvSpPr/>
              <p:nvPr/>
            </p:nvSpPr>
            <p:spPr>
              <a:xfrm>
                <a:off x="6652260" y="5719462"/>
                <a:ext cx="3219894" cy="149271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n-US" sz="750" spc="-5" dirty="0">
                    <a:solidFill>
                      <a:schemeClr val="accent1">
                        <a:lumMod val="50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      Punit has served as a founding member and executive director at various startups. With an objective to fast-pace already successful </a:t>
                </a:r>
                <a:r>
                  <a:rPr lang="en-US" sz="750" spc="-5">
                    <a:solidFill>
                      <a:schemeClr val="accent1">
                        <a:lumMod val="50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entrepreneurship career, Punit </a:t>
                </a:r>
                <a:r>
                  <a:rPr lang="en-US" sz="750" spc="-5" dirty="0" err="1">
                    <a:solidFill>
                      <a:schemeClr val="accent1">
                        <a:lumMod val="50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Popat</a:t>
                </a:r>
                <a:r>
                  <a:rPr lang="en-US" sz="750" spc="-5" dirty="0">
                    <a:solidFill>
                      <a:schemeClr val="accent1">
                        <a:lumMod val="50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 joined hands with Mr.  Prince P. Shah and Omnipotent </a:t>
                </a:r>
                <a:r>
                  <a:rPr lang="en-US" sz="750" spc="-5">
                    <a:solidFill>
                      <a:schemeClr val="accent1">
                        <a:lumMod val="50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in 2017, since </a:t>
                </a:r>
                <a:r>
                  <a:rPr lang="en-US" sz="750" spc="-5" dirty="0">
                    <a:solidFill>
                      <a:schemeClr val="accent1">
                        <a:lumMod val="50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then team has never looked back &amp; together have scaled many milestones with the help of strong and dedicated passion driven team.       </a:t>
                </a:r>
              </a:p>
              <a:p>
                <a:pPr algn="just"/>
                <a:r>
                  <a:rPr lang="en-US" sz="750" spc="-5" dirty="0">
                    <a:solidFill>
                      <a:schemeClr val="accent1">
                        <a:lumMod val="50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	           *</a:t>
                </a:r>
                <a:r>
                  <a:rPr lang="en-US" sz="700" spc="-5" dirty="0">
                    <a:solidFill>
                      <a:schemeClr val="accent1">
                        <a:lumMod val="50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  <a:r>
                  <a:rPr lang="en-US" sz="700" b="1" spc="-5" dirty="0">
                    <a:solidFill>
                      <a:schemeClr val="accent1">
                        <a:lumMod val="50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Biotechnology Engineer</a:t>
                </a:r>
                <a:endParaRPr lang="en-US" sz="300" b="1" spc="-5" dirty="0">
                  <a:solidFill>
                    <a:schemeClr val="accent1">
                      <a:lumMod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  <a:p>
                <a:r>
                  <a:rPr lang="en-US" sz="750" b="1" spc="-5" dirty="0">
                    <a:solidFill>
                      <a:schemeClr val="accent1">
                        <a:lumMod val="50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	           </a:t>
                </a:r>
                <a:r>
                  <a:rPr lang="en-US" sz="700" b="1" spc="-5" dirty="0">
                    <a:solidFill>
                      <a:schemeClr val="accent1">
                        <a:lumMod val="50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M</a:t>
                </a:r>
                <a:r>
                  <a:rPr lang="en-US" sz="700" b="1" dirty="0">
                    <a:solidFill>
                      <a:schemeClr val="accent1">
                        <a:lumMod val="50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o</a:t>
                </a:r>
                <a:r>
                  <a:rPr lang="en-US" sz="700" b="1" spc="5" dirty="0">
                    <a:solidFill>
                      <a:schemeClr val="accent1">
                        <a:lumMod val="50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b</a:t>
                </a:r>
                <a:r>
                  <a:rPr lang="en-US" sz="700" b="1" spc="-5" dirty="0">
                    <a:solidFill>
                      <a:schemeClr val="accent1">
                        <a:lumMod val="50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il</a:t>
                </a:r>
                <a:r>
                  <a:rPr lang="en-US" sz="700" b="1" spc="5" dirty="0">
                    <a:solidFill>
                      <a:schemeClr val="accent1">
                        <a:lumMod val="50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e</a:t>
                </a:r>
                <a:r>
                  <a:rPr lang="en-US" sz="700" b="1" dirty="0">
                    <a:solidFill>
                      <a:schemeClr val="accent1">
                        <a:lumMod val="50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: </a:t>
                </a:r>
                <a:r>
                  <a:rPr lang="en-US" sz="700" dirty="0">
                    <a:solidFill>
                      <a:schemeClr val="accent1">
                        <a:lumMod val="50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+</a:t>
                </a:r>
                <a:r>
                  <a:rPr lang="en-US" sz="700" spc="-5">
                    <a:solidFill>
                      <a:schemeClr val="accent1">
                        <a:lumMod val="50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9</a:t>
                </a:r>
                <a:r>
                  <a:rPr lang="en-US" sz="700">
                    <a:solidFill>
                      <a:schemeClr val="accent1">
                        <a:lumMod val="50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1 7795242424, </a:t>
                </a:r>
                <a:endParaRPr lang="en-US" sz="700" dirty="0">
                  <a:solidFill>
                    <a:schemeClr val="accent1">
                      <a:lumMod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  <a:p>
                <a:r>
                  <a:rPr lang="en-US" sz="700" b="1" spc="5" dirty="0">
                    <a:solidFill>
                      <a:schemeClr val="accent1">
                        <a:lumMod val="50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	            E</a:t>
                </a:r>
                <a:r>
                  <a:rPr lang="en-US" sz="700" b="1" dirty="0">
                    <a:solidFill>
                      <a:schemeClr val="accent1">
                        <a:lumMod val="50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-</a:t>
                </a:r>
                <a:r>
                  <a:rPr lang="en-US" sz="700" b="1" spc="-5" dirty="0">
                    <a:solidFill>
                      <a:schemeClr val="accent1">
                        <a:lumMod val="50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Mail</a:t>
                </a:r>
                <a:r>
                  <a:rPr lang="en-US" sz="700" b="1" dirty="0">
                    <a:solidFill>
                      <a:schemeClr val="accent1">
                        <a:lumMod val="50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: </a:t>
                </a:r>
                <a:r>
                  <a:rPr lang="en-US" sz="700" spc="-5" dirty="0">
                    <a:solidFill>
                      <a:schemeClr val="accent1">
                        <a:lumMod val="50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punit.omnipotent</a:t>
                </a:r>
                <a:r>
                  <a:rPr lang="en-US" sz="700" dirty="0">
                    <a:solidFill>
                      <a:schemeClr val="accent1">
                        <a:lumMod val="50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@g</a:t>
                </a:r>
                <a:r>
                  <a:rPr lang="en-US" sz="700" spc="-5" dirty="0">
                    <a:solidFill>
                      <a:schemeClr val="accent1">
                        <a:lumMod val="50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m</a:t>
                </a:r>
                <a:r>
                  <a:rPr lang="en-US" sz="700" spc="5" dirty="0">
                    <a:solidFill>
                      <a:schemeClr val="accent1">
                        <a:lumMod val="50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a</a:t>
                </a:r>
                <a:r>
                  <a:rPr lang="en-US" sz="700" spc="-5" dirty="0">
                    <a:solidFill>
                      <a:schemeClr val="accent1">
                        <a:lumMod val="50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il</a:t>
                </a:r>
                <a:r>
                  <a:rPr lang="en-US" sz="700" dirty="0">
                    <a:solidFill>
                      <a:schemeClr val="accent1">
                        <a:lumMod val="50000"/>
                      </a:schemeClr>
                    </a:solidFill>
                    <a:uFill>
                      <a:solidFill>
                        <a:srgbClr val="0000FF"/>
                      </a:solidFill>
                    </a:u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.com</a:t>
                </a:r>
              </a:p>
              <a:p>
                <a:endParaRPr lang="en-US" sz="200" b="1" dirty="0">
                  <a:solidFill>
                    <a:schemeClr val="accent1">
                      <a:lumMod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  <a:p>
                <a:r>
                  <a:rPr lang="en-US" sz="700" b="1" dirty="0">
                    <a:solidFill>
                      <a:schemeClr val="accent1">
                        <a:lumMod val="50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	            W</a:t>
                </a:r>
                <a:r>
                  <a:rPr lang="en-US" sz="700" b="1" spc="-5" dirty="0">
                    <a:solidFill>
                      <a:schemeClr val="accent1">
                        <a:lumMod val="50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eb</a:t>
                </a:r>
                <a:r>
                  <a:rPr lang="en-US" sz="700" b="1" dirty="0">
                    <a:solidFill>
                      <a:schemeClr val="accent1">
                        <a:lumMod val="50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s</a:t>
                </a:r>
                <a:r>
                  <a:rPr lang="en-US" sz="700" b="1" spc="-5" dirty="0">
                    <a:solidFill>
                      <a:schemeClr val="accent1">
                        <a:lumMod val="50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i</a:t>
                </a:r>
                <a:r>
                  <a:rPr lang="en-US" sz="700" b="1" dirty="0">
                    <a:solidFill>
                      <a:schemeClr val="accent1">
                        <a:lumMod val="50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te: </a:t>
                </a:r>
                <a:r>
                  <a:rPr lang="en-US" sz="700" u="sng" dirty="0">
                    <a:solidFill>
                      <a:schemeClr val="accent1">
                        <a:lumMod val="50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ww</a:t>
                </a:r>
                <a:r>
                  <a:rPr lang="en-US" sz="700" u="sng" spc="-5" dirty="0">
                    <a:solidFill>
                      <a:schemeClr val="accent1">
                        <a:lumMod val="50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w</a:t>
                </a:r>
                <a:r>
                  <a:rPr lang="en-US" sz="700" u="sng" dirty="0">
                    <a:solidFill>
                      <a:schemeClr val="accent1">
                        <a:lumMod val="50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.omnipotent.co.in</a:t>
                </a:r>
                <a:endParaRPr lang="en-IN" sz="700" u="sng" dirty="0">
                  <a:solidFill>
                    <a:schemeClr val="accent1">
                      <a:lumMod val="50000"/>
                    </a:schemeClr>
                  </a:solidFill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endParaRPr lang="en-IN" sz="750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</p:grpSp>
      </p:grpSp>
      <p:sp>
        <p:nvSpPr>
          <p:cNvPr id="295" name="Rectangle 294">
            <a:extLst>
              <a:ext uri="{FF2B5EF4-FFF2-40B4-BE49-F238E27FC236}">
                <a16:creationId xmlns:a16="http://schemas.microsoft.com/office/drawing/2014/main" id="{BACC7000-CEFB-4CCF-8A3C-029B6F209DA4}"/>
              </a:ext>
            </a:extLst>
          </p:cNvPr>
          <p:cNvSpPr/>
          <p:nvPr/>
        </p:nvSpPr>
        <p:spPr>
          <a:xfrm>
            <a:off x="96835" y="511420"/>
            <a:ext cx="3831527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dirty="0">
                <a:ln w="0"/>
                <a:solidFill>
                  <a:srgbClr val="D6902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“ WINNERS DON’T DO </a:t>
            </a:r>
            <a:r>
              <a:rPr lang="en-US" sz="1400">
                <a:ln w="0"/>
                <a:solidFill>
                  <a:srgbClr val="D6902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DIFFERENT THINGS, THEY </a:t>
            </a:r>
            <a:r>
              <a:rPr lang="en-US" sz="1400" dirty="0">
                <a:ln w="0"/>
                <a:solidFill>
                  <a:srgbClr val="D6902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DO THE THINGS DIFFERENTLY ! ”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7F820A-C0D4-4AA5-93B7-2B9719E27D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18116-3C08-4A29-80D2-8B486895D9D5}" type="slidenum">
              <a:rPr lang="en-IN" smtClean="0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696611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lowchart: Manual Input 18">
            <a:extLst>
              <a:ext uri="{FF2B5EF4-FFF2-40B4-BE49-F238E27FC236}">
                <a16:creationId xmlns:a16="http://schemas.microsoft.com/office/drawing/2014/main" id="{FB774741-D008-4F27-9B3E-890C1FBFD689}"/>
              </a:ext>
            </a:extLst>
          </p:cNvPr>
          <p:cNvSpPr/>
          <p:nvPr/>
        </p:nvSpPr>
        <p:spPr>
          <a:xfrm rot="5400000" flipV="1">
            <a:off x="3675616" y="-1138086"/>
            <a:ext cx="4499972" cy="9356999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00"/>
              <a:gd name="connsiteY0" fmla="*/ 3101 h 11101"/>
              <a:gd name="connsiteX1" fmla="*/ 9972 w 10000"/>
              <a:gd name="connsiteY1" fmla="*/ 0 h 11101"/>
              <a:gd name="connsiteX2" fmla="*/ 10000 w 10000"/>
              <a:gd name="connsiteY2" fmla="*/ 11101 h 11101"/>
              <a:gd name="connsiteX3" fmla="*/ 0 w 10000"/>
              <a:gd name="connsiteY3" fmla="*/ 11101 h 11101"/>
              <a:gd name="connsiteX4" fmla="*/ 0 w 10000"/>
              <a:gd name="connsiteY4" fmla="*/ 3101 h 11101"/>
              <a:gd name="connsiteX0" fmla="*/ 0 w 10000"/>
              <a:gd name="connsiteY0" fmla="*/ 3687 h 11101"/>
              <a:gd name="connsiteX1" fmla="*/ 9972 w 10000"/>
              <a:gd name="connsiteY1" fmla="*/ 0 h 11101"/>
              <a:gd name="connsiteX2" fmla="*/ 10000 w 10000"/>
              <a:gd name="connsiteY2" fmla="*/ 11101 h 11101"/>
              <a:gd name="connsiteX3" fmla="*/ 0 w 10000"/>
              <a:gd name="connsiteY3" fmla="*/ 11101 h 11101"/>
              <a:gd name="connsiteX4" fmla="*/ 0 w 10000"/>
              <a:gd name="connsiteY4" fmla="*/ 3687 h 11101"/>
              <a:gd name="connsiteX0" fmla="*/ 0 w 10000"/>
              <a:gd name="connsiteY0" fmla="*/ 3669 h 11101"/>
              <a:gd name="connsiteX1" fmla="*/ 9972 w 10000"/>
              <a:gd name="connsiteY1" fmla="*/ 0 h 11101"/>
              <a:gd name="connsiteX2" fmla="*/ 10000 w 10000"/>
              <a:gd name="connsiteY2" fmla="*/ 11101 h 11101"/>
              <a:gd name="connsiteX3" fmla="*/ 0 w 10000"/>
              <a:gd name="connsiteY3" fmla="*/ 11101 h 11101"/>
              <a:gd name="connsiteX4" fmla="*/ 0 w 10000"/>
              <a:gd name="connsiteY4" fmla="*/ 3669 h 11101"/>
              <a:gd name="connsiteX0" fmla="*/ 0 w 10014"/>
              <a:gd name="connsiteY0" fmla="*/ 3633 h 11101"/>
              <a:gd name="connsiteX1" fmla="*/ 9986 w 10014"/>
              <a:gd name="connsiteY1" fmla="*/ 0 h 11101"/>
              <a:gd name="connsiteX2" fmla="*/ 10014 w 10014"/>
              <a:gd name="connsiteY2" fmla="*/ 11101 h 11101"/>
              <a:gd name="connsiteX3" fmla="*/ 14 w 10014"/>
              <a:gd name="connsiteY3" fmla="*/ 11101 h 11101"/>
              <a:gd name="connsiteX4" fmla="*/ 0 w 10014"/>
              <a:gd name="connsiteY4" fmla="*/ 3633 h 11101"/>
              <a:gd name="connsiteX0" fmla="*/ 0 w 10014"/>
              <a:gd name="connsiteY0" fmla="*/ 4983 h 12451"/>
              <a:gd name="connsiteX1" fmla="*/ 9958 w 10014"/>
              <a:gd name="connsiteY1" fmla="*/ 0 h 12451"/>
              <a:gd name="connsiteX2" fmla="*/ 10014 w 10014"/>
              <a:gd name="connsiteY2" fmla="*/ 12451 h 12451"/>
              <a:gd name="connsiteX3" fmla="*/ 14 w 10014"/>
              <a:gd name="connsiteY3" fmla="*/ 12451 h 12451"/>
              <a:gd name="connsiteX4" fmla="*/ 0 w 10014"/>
              <a:gd name="connsiteY4" fmla="*/ 4983 h 12451"/>
              <a:gd name="connsiteX0" fmla="*/ 0 w 10014"/>
              <a:gd name="connsiteY0" fmla="*/ 4983 h 12451"/>
              <a:gd name="connsiteX1" fmla="*/ 10000 w 10014"/>
              <a:gd name="connsiteY1" fmla="*/ 0 h 12451"/>
              <a:gd name="connsiteX2" fmla="*/ 10014 w 10014"/>
              <a:gd name="connsiteY2" fmla="*/ 12451 h 12451"/>
              <a:gd name="connsiteX3" fmla="*/ 14 w 10014"/>
              <a:gd name="connsiteY3" fmla="*/ 12451 h 12451"/>
              <a:gd name="connsiteX4" fmla="*/ 0 w 10014"/>
              <a:gd name="connsiteY4" fmla="*/ 4983 h 12451"/>
              <a:gd name="connsiteX0" fmla="*/ 0 w 10016"/>
              <a:gd name="connsiteY0" fmla="*/ 4983 h 12451"/>
              <a:gd name="connsiteX1" fmla="*/ 10014 w 10016"/>
              <a:gd name="connsiteY1" fmla="*/ 0 h 12451"/>
              <a:gd name="connsiteX2" fmla="*/ 10014 w 10016"/>
              <a:gd name="connsiteY2" fmla="*/ 12451 h 12451"/>
              <a:gd name="connsiteX3" fmla="*/ 14 w 10016"/>
              <a:gd name="connsiteY3" fmla="*/ 12451 h 12451"/>
              <a:gd name="connsiteX4" fmla="*/ 0 w 10016"/>
              <a:gd name="connsiteY4" fmla="*/ 4983 h 12451"/>
              <a:gd name="connsiteX0" fmla="*/ 83 w 10003"/>
              <a:gd name="connsiteY0" fmla="*/ 1687 h 12451"/>
              <a:gd name="connsiteX1" fmla="*/ 10001 w 10003"/>
              <a:gd name="connsiteY1" fmla="*/ 0 h 12451"/>
              <a:gd name="connsiteX2" fmla="*/ 10001 w 10003"/>
              <a:gd name="connsiteY2" fmla="*/ 12451 h 12451"/>
              <a:gd name="connsiteX3" fmla="*/ 1 w 10003"/>
              <a:gd name="connsiteY3" fmla="*/ 12451 h 12451"/>
              <a:gd name="connsiteX4" fmla="*/ 83 w 10003"/>
              <a:gd name="connsiteY4" fmla="*/ 1687 h 12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3" h="12451">
                <a:moveTo>
                  <a:pt x="83" y="1687"/>
                </a:moveTo>
                <a:lnTo>
                  <a:pt x="10001" y="0"/>
                </a:lnTo>
                <a:cubicBezTo>
                  <a:pt x="10010" y="3700"/>
                  <a:pt x="9992" y="8751"/>
                  <a:pt x="10001" y="12451"/>
                </a:cubicBezTo>
                <a:lnTo>
                  <a:pt x="1" y="12451"/>
                </a:lnTo>
                <a:cubicBezTo>
                  <a:pt x="-4" y="9962"/>
                  <a:pt x="88" y="4176"/>
                  <a:pt x="83" y="1687"/>
                </a:cubicBezTo>
                <a:close/>
              </a:path>
            </a:pathLst>
          </a:custGeom>
          <a:solidFill>
            <a:schemeClr val="bg1">
              <a:lumMod val="95000"/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" name="Parallelogram 5">
            <a:extLst>
              <a:ext uri="{FF2B5EF4-FFF2-40B4-BE49-F238E27FC236}">
                <a16:creationId xmlns:a16="http://schemas.microsoft.com/office/drawing/2014/main" id="{DDC28EFA-834F-40D9-9773-2F5A38C94361}"/>
              </a:ext>
            </a:extLst>
          </p:cNvPr>
          <p:cNvSpPr/>
          <p:nvPr/>
        </p:nvSpPr>
        <p:spPr>
          <a:xfrm>
            <a:off x="447674" y="0"/>
            <a:ext cx="2819399" cy="6849846"/>
          </a:xfrm>
          <a:prstGeom prst="parallelogram">
            <a:avLst>
              <a:gd name="adj" fmla="val 82177"/>
            </a:avLst>
          </a:prstGeom>
          <a:solidFill>
            <a:srgbClr val="6B8E23">
              <a:alpha val="6274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0" name="Parallelogram 19">
            <a:extLst>
              <a:ext uri="{FF2B5EF4-FFF2-40B4-BE49-F238E27FC236}">
                <a16:creationId xmlns:a16="http://schemas.microsoft.com/office/drawing/2014/main" id="{F34B90FD-DCA5-45F4-808E-350F90E5570B}"/>
              </a:ext>
            </a:extLst>
          </p:cNvPr>
          <p:cNvSpPr/>
          <p:nvPr/>
        </p:nvSpPr>
        <p:spPr>
          <a:xfrm>
            <a:off x="1009649" y="2009775"/>
            <a:ext cx="1123951" cy="2724150"/>
          </a:xfrm>
          <a:prstGeom prst="parallelogram">
            <a:avLst>
              <a:gd name="adj" fmla="val 81016"/>
            </a:avLst>
          </a:prstGeom>
          <a:solidFill>
            <a:schemeClr val="bg2">
              <a:lumMod val="10000"/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FE581299-BA22-455C-9F4F-602AB7453BE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8052" t="8087" r="6561" b="8087"/>
          <a:stretch/>
        </p:blipFill>
        <p:spPr>
          <a:xfrm>
            <a:off x="10325100" y="61975"/>
            <a:ext cx="1786597" cy="104689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AEF9778-2BAC-4A1C-AD71-21012C9EA0E7}"/>
              </a:ext>
            </a:extLst>
          </p:cNvPr>
          <p:cNvSpPr/>
          <p:nvPr/>
        </p:nvSpPr>
        <p:spPr>
          <a:xfrm>
            <a:off x="2932176" y="1339976"/>
            <a:ext cx="7021449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</a:t>
            </a:r>
            <a:r>
              <a:rPr lang="en-US" sz="1400" b="1" dirty="0">
                <a:solidFill>
                  <a:schemeClr val="tx2">
                    <a:lumMod val="50000"/>
                  </a:schemeClr>
                </a:solidFill>
              </a:rPr>
              <a:t>We </a:t>
            </a:r>
            <a:r>
              <a:rPr lang="en-US" sz="1400" b="1">
                <a:solidFill>
                  <a:schemeClr val="tx2">
                    <a:lumMod val="50000"/>
                  </a:schemeClr>
                </a:solidFill>
              </a:rPr>
              <a:t>are here, “</a:t>
            </a:r>
            <a:r>
              <a:rPr lang="en-US" sz="1400" b="1" dirty="0">
                <a:solidFill>
                  <a:schemeClr val="accent4">
                    <a:lumMod val="75000"/>
                  </a:schemeClr>
                </a:solidFill>
              </a:rPr>
              <a:t>To </a:t>
            </a:r>
            <a:r>
              <a:rPr lang="en-US" sz="1400" b="1">
                <a:solidFill>
                  <a:schemeClr val="accent4">
                    <a:lumMod val="75000"/>
                  </a:schemeClr>
                </a:solidFill>
              </a:rPr>
              <a:t>give everyone, the </a:t>
            </a:r>
            <a:r>
              <a:rPr lang="en-US" sz="1400" b="1" dirty="0">
                <a:solidFill>
                  <a:schemeClr val="accent4">
                    <a:lumMod val="75000"/>
                  </a:schemeClr>
                </a:solidFill>
              </a:rPr>
              <a:t>power to create and achieve the reach instantly in </a:t>
            </a:r>
            <a:r>
              <a:rPr lang="en-US" sz="1400" b="1">
                <a:solidFill>
                  <a:schemeClr val="accent4">
                    <a:lumMod val="75000"/>
                  </a:schemeClr>
                </a:solidFill>
              </a:rPr>
              <a:t>Bitumen Industries, without </a:t>
            </a:r>
            <a:r>
              <a:rPr lang="en-US" sz="1400" b="1" dirty="0">
                <a:solidFill>
                  <a:schemeClr val="accent4">
                    <a:lumMod val="75000"/>
                  </a:schemeClr>
                </a:solidFill>
              </a:rPr>
              <a:t>barriers</a:t>
            </a:r>
            <a:r>
              <a:rPr lang="en-US" sz="1400" b="1" dirty="0">
                <a:solidFill>
                  <a:schemeClr val="tx2">
                    <a:lumMod val="50000"/>
                  </a:schemeClr>
                </a:solidFill>
              </a:rPr>
              <a:t>.”</a:t>
            </a:r>
          </a:p>
          <a:p>
            <a:endParaRPr lang="en-US" sz="600" b="1" dirty="0">
              <a:solidFill>
                <a:schemeClr val="tx2">
                  <a:lumMod val="50000"/>
                </a:schemeClr>
              </a:solidFill>
            </a:endParaRPr>
          </a:p>
          <a:p>
            <a:r>
              <a:rPr lang="en-US" sz="1400" b="1" dirty="0">
                <a:solidFill>
                  <a:schemeClr val="tx2">
                    <a:lumMod val="50000"/>
                  </a:schemeClr>
                </a:solidFill>
              </a:rPr>
              <a:t>	 “</a:t>
            </a:r>
            <a:r>
              <a:rPr lang="en-US" sz="1400" b="1" dirty="0">
                <a:solidFill>
                  <a:schemeClr val="accent4">
                    <a:lumMod val="75000"/>
                  </a:schemeClr>
                </a:solidFill>
              </a:rPr>
              <a:t>The Future cannot be predicted. It must be built upon </a:t>
            </a:r>
            <a:r>
              <a:rPr lang="en-US" sz="1400" b="1">
                <a:solidFill>
                  <a:schemeClr val="accent4">
                    <a:lumMod val="75000"/>
                  </a:schemeClr>
                </a:solidFill>
              </a:rPr>
              <a:t>our conscience, our </a:t>
            </a:r>
            <a:r>
              <a:rPr lang="en-US" sz="1400" b="1" dirty="0">
                <a:solidFill>
                  <a:schemeClr val="accent4">
                    <a:lumMod val="75000"/>
                  </a:schemeClr>
                </a:solidFill>
              </a:rPr>
              <a:t>own set </a:t>
            </a:r>
            <a:r>
              <a:rPr lang="en-US" sz="1400" b="1">
                <a:solidFill>
                  <a:schemeClr val="accent4">
                    <a:lumMod val="75000"/>
                  </a:schemeClr>
                </a:solidFill>
              </a:rPr>
              <a:t>of values, sense </a:t>
            </a:r>
            <a:r>
              <a:rPr lang="en-US" sz="1400" b="1" dirty="0">
                <a:solidFill>
                  <a:schemeClr val="accent4">
                    <a:lumMod val="75000"/>
                  </a:schemeClr>
                </a:solidFill>
              </a:rPr>
              <a:t>of right and wrong &amp; the legacy we want to leave for future generation. The responsibility starts and ends with each of us as individuals</a:t>
            </a:r>
            <a:r>
              <a:rPr lang="en-US" sz="1400" b="1" dirty="0">
                <a:solidFill>
                  <a:schemeClr val="tx2">
                    <a:lumMod val="50000"/>
                  </a:schemeClr>
                </a:solidFill>
              </a:rPr>
              <a:t>.”</a:t>
            </a:r>
          </a:p>
          <a:p>
            <a:endParaRPr lang="en-US" sz="600" b="1" dirty="0">
              <a:solidFill>
                <a:schemeClr val="tx2">
                  <a:lumMod val="50000"/>
                </a:schemeClr>
              </a:solidFill>
            </a:endParaRPr>
          </a:p>
          <a:p>
            <a:r>
              <a:rPr lang="en-US" sz="1400" b="1" dirty="0">
                <a:solidFill>
                  <a:schemeClr val="tx2">
                    <a:lumMod val="50000"/>
                  </a:schemeClr>
                </a:solidFill>
              </a:rPr>
              <a:t>	Our vision is the north star of an organization. We strongly believe to increase customer relationship &amp; their reliability in this business. We are using innovative ideas &amp; strategies. Our vision is to be the unique and no.1 into the Bitumen Industries. Our mission defines our organizational strength. We has </a:t>
            </a:r>
            <a:r>
              <a:rPr lang="en-US" sz="1400" b="1">
                <a:solidFill>
                  <a:schemeClr val="tx2">
                    <a:lumMod val="50000"/>
                  </a:schemeClr>
                </a:solidFill>
              </a:rPr>
              <a:t>professional staff, statics </a:t>
            </a:r>
            <a:r>
              <a:rPr lang="en-US" sz="1400" b="1" dirty="0">
                <a:solidFill>
                  <a:schemeClr val="tx2">
                    <a:lumMod val="50000"/>
                  </a:schemeClr>
                </a:solidFill>
              </a:rPr>
              <a:t>management and perfect planning to fulfill our missions.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0AB8C8D-9DFE-4A9C-98BC-285221C09927}"/>
              </a:ext>
            </a:extLst>
          </p:cNvPr>
          <p:cNvGrpSpPr/>
          <p:nvPr/>
        </p:nvGrpSpPr>
        <p:grpSpPr>
          <a:xfrm>
            <a:off x="3192399" y="3820630"/>
            <a:ext cx="6019416" cy="1969770"/>
            <a:chOff x="3011424" y="3915632"/>
            <a:chExt cx="6019416" cy="1969770"/>
          </a:xfrm>
          <a:solidFill>
            <a:schemeClr val="bg1">
              <a:lumMod val="95000"/>
            </a:schemeClr>
          </a:solidFill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B9CD66B-D2A3-4731-89DF-94FA5A1203AA}"/>
                </a:ext>
              </a:extLst>
            </p:cNvPr>
            <p:cNvSpPr/>
            <p:nvPr/>
          </p:nvSpPr>
          <p:spPr>
            <a:xfrm>
              <a:off x="6080376" y="3915632"/>
              <a:ext cx="2950464" cy="196977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b="1" dirty="0">
                  <a:solidFill>
                    <a:schemeClr val="accent4">
                      <a:lumMod val="75000"/>
                    </a:schemeClr>
                  </a:solidFill>
                </a:rPr>
                <a:t>Our Missions :</a:t>
              </a:r>
              <a:endParaRPr lang="en-US" sz="1200" b="1" dirty="0">
                <a:solidFill>
                  <a:schemeClr val="accent4">
                    <a:lumMod val="75000"/>
                  </a:schemeClr>
                </a:solidFill>
              </a:endParaRPr>
            </a:p>
            <a:p>
              <a:endParaRPr lang="en-US" sz="800" b="1" dirty="0">
                <a:solidFill>
                  <a:schemeClr val="tx2">
                    <a:lumMod val="50000"/>
                  </a:schemeClr>
                </a:solidFill>
              </a:endParaRPr>
            </a:p>
            <a:p>
              <a:pPr marL="171450" indent="-171450">
                <a:buFont typeface="Wingdings" panose="05000000000000000000" pitchFamily="2" charset="2"/>
                <a:buChar char="v"/>
              </a:pPr>
              <a:r>
                <a:rPr lang="en-US" sz="1200" b="1" dirty="0">
                  <a:solidFill>
                    <a:schemeClr val="tx2">
                      <a:lumMod val="50000"/>
                    </a:schemeClr>
                  </a:solidFill>
                </a:rPr>
                <a:t>Increase Import capacity on all the ports of India.</a:t>
              </a:r>
            </a:p>
            <a:p>
              <a:pPr marL="171450" indent="-171450">
                <a:buFont typeface="Wingdings" panose="05000000000000000000" pitchFamily="2" charset="2"/>
                <a:buChar char="v"/>
              </a:pPr>
              <a:r>
                <a:rPr lang="en-US" sz="1200" b="1" dirty="0">
                  <a:solidFill>
                    <a:schemeClr val="tx2">
                      <a:lumMod val="50000"/>
                    </a:schemeClr>
                  </a:solidFill>
                </a:rPr>
                <a:t>Increase number of customer base with their reliability.</a:t>
              </a:r>
            </a:p>
            <a:p>
              <a:pPr marL="171450" indent="-171450">
                <a:buFont typeface="Wingdings" panose="05000000000000000000" pitchFamily="2" charset="2"/>
                <a:buChar char="v"/>
              </a:pPr>
              <a:r>
                <a:rPr lang="en-US" sz="1200" b="1" dirty="0">
                  <a:solidFill>
                    <a:schemeClr val="tx2">
                      <a:lumMod val="50000"/>
                    </a:schemeClr>
                  </a:solidFill>
                </a:rPr>
                <a:t>Create Sales &amp; base across the India.</a:t>
              </a:r>
            </a:p>
            <a:p>
              <a:pPr marL="171450" indent="-171450">
                <a:buFont typeface="Wingdings" panose="05000000000000000000" pitchFamily="2" charset="2"/>
                <a:buChar char="v"/>
              </a:pPr>
              <a:r>
                <a:rPr lang="en-IN" sz="1200" b="1" dirty="0">
                  <a:solidFill>
                    <a:schemeClr val="tx2">
                      <a:lumMod val="50000"/>
                    </a:schemeClr>
                  </a:solidFill>
                </a:rPr>
                <a:t>Increase the number of Joint Ventures.</a:t>
              </a:r>
            </a:p>
            <a:p>
              <a:pPr marL="171450" indent="-171450">
                <a:buFont typeface="Wingdings" panose="05000000000000000000" pitchFamily="2" charset="2"/>
                <a:buChar char="v"/>
              </a:pPr>
              <a:endParaRPr lang="en-IN" sz="1200" b="1" dirty="0">
                <a:solidFill>
                  <a:schemeClr val="tx2">
                    <a:lumMod val="50000"/>
                  </a:schemeClr>
                </a:solidFill>
              </a:endParaRPr>
            </a:p>
            <a:p>
              <a:pPr marL="171450" indent="-171450">
                <a:buFont typeface="Wingdings" panose="05000000000000000000" pitchFamily="2" charset="2"/>
                <a:buChar char="v"/>
              </a:pPr>
              <a:endParaRPr lang="en-IN" sz="1200" b="1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5321412-63DF-402B-B77B-1B3718FA3748}"/>
                </a:ext>
              </a:extLst>
            </p:cNvPr>
            <p:cNvSpPr/>
            <p:nvPr/>
          </p:nvSpPr>
          <p:spPr>
            <a:xfrm>
              <a:off x="3011424" y="3915632"/>
              <a:ext cx="2950464" cy="196977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b="1" dirty="0">
                  <a:solidFill>
                    <a:schemeClr val="accent4">
                      <a:lumMod val="75000"/>
                    </a:schemeClr>
                  </a:solidFill>
                </a:rPr>
                <a:t>Our Visions :</a:t>
              </a:r>
              <a:endParaRPr lang="en-US" sz="1200" b="1" dirty="0">
                <a:solidFill>
                  <a:schemeClr val="accent4">
                    <a:lumMod val="75000"/>
                  </a:schemeClr>
                </a:solidFill>
              </a:endParaRPr>
            </a:p>
            <a:p>
              <a:endParaRPr lang="en-US" sz="800" b="1" dirty="0">
                <a:solidFill>
                  <a:schemeClr val="tx2">
                    <a:lumMod val="50000"/>
                  </a:schemeClr>
                </a:solidFill>
              </a:endParaRPr>
            </a:p>
            <a:p>
              <a:pPr marL="171450" indent="-171450">
                <a:buFont typeface="Wingdings" panose="05000000000000000000" pitchFamily="2" charset="2"/>
                <a:buChar char="v"/>
              </a:pPr>
              <a:r>
                <a:rPr lang="en-US" sz="1200" b="1" dirty="0">
                  <a:solidFill>
                    <a:schemeClr val="tx2">
                      <a:lumMod val="50000"/>
                    </a:schemeClr>
                  </a:solidFill>
                </a:rPr>
                <a:t>Customer oriented organization with rich numbers.</a:t>
              </a:r>
            </a:p>
            <a:p>
              <a:pPr marL="171450" indent="-171450">
                <a:buFont typeface="Wingdings" panose="05000000000000000000" pitchFamily="2" charset="2"/>
                <a:buChar char="v"/>
              </a:pPr>
              <a:r>
                <a:rPr lang="en-US" sz="1200" b="1" dirty="0">
                  <a:solidFill>
                    <a:schemeClr val="tx2">
                      <a:lumMod val="50000"/>
                    </a:schemeClr>
                  </a:solidFill>
                </a:rPr>
                <a:t>Market  leaders to manage and control the Bitumen Industry.</a:t>
              </a:r>
            </a:p>
            <a:p>
              <a:pPr marL="171450" indent="-171450">
                <a:buFont typeface="Wingdings" panose="05000000000000000000" pitchFamily="2" charset="2"/>
                <a:buChar char="v"/>
              </a:pPr>
              <a:r>
                <a:rPr lang="en-US" sz="1200" b="1" dirty="0">
                  <a:solidFill>
                    <a:schemeClr val="tx2">
                      <a:lumMod val="50000"/>
                    </a:schemeClr>
                  </a:solidFill>
                </a:rPr>
                <a:t>To be the first in innovations in this industry</a:t>
              </a:r>
            </a:p>
            <a:p>
              <a:pPr marL="171450" indent="-171450">
                <a:buFont typeface="Wingdings" panose="05000000000000000000" pitchFamily="2" charset="2"/>
                <a:buChar char="v"/>
              </a:pPr>
              <a:r>
                <a:rPr lang="en-US" sz="1200" b="1" dirty="0">
                  <a:solidFill>
                    <a:schemeClr val="tx2">
                      <a:lumMod val="50000"/>
                    </a:schemeClr>
                  </a:solidFill>
                </a:rPr>
                <a:t>Hold the strongest company profile in Bitumen Industry</a:t>
              </a: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A37C4526-4613-4D1A-8C82-C13A14232FA3}"/>
              </a:ext>
            </a:extLst>
          </p:cNvPr>
          <p:cNvSpPr/>
          <p:nvPr/>
        </p:nvSpPr>
        <p:spPr>
          <a:xfrm>
            <a:off x="5496330" y="898964"/>
            <a:ext cx="20297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u="sng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VISION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&amp; </a:t>
            </a:r>
            <a:r>
              <a:rPr lang="en-US" b="1" u="sng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MISSION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3789313-6596-4B8E-ADB4-CF054AB00E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92768" y="4106380"/>
            <a:ext cx="2999233" cy="275602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A247F2C-1C5A-4166-A87F-CFE00833D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18116-3C08-4A29-80D2-8B486895D9D5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079545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lowchart: Manual Input 18">
            <a:extLst>
              <a:ext uri="{FF2B5EF4-FFF2-40B4-BE49-F238E27FC236}">
                <a16:creationId xmlns:a16="http://schemas.microsoft.com/office/drawing/2014/main" id="{FB774741-D008-4F27-9B3E-890C1FBFD689}"/>
              </a:ext>
            </a:extLst>
          </p:cNvPr>
          <p:cNvSpPr/>
          <p:nvPr/>
        </p:nvSpPr>
        <p:spPr>
          <a:xfrm rot="5400000" flipV="1">
            <a:off x="3365292" y="-1023622"/>
            <a:ext cx="4954243" cy="9191790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00"/>
              <a:gd name="connsiteY0" fmla="*/ 3101 h 11101"/>
              <a:gd name="connsiteX1" fmla="*/ 9972 w 10000"/>
              <a:gd name="connsiteY1" fmla="*/ 0 h 11101"/>
              <a:gd name="connsiteX2" fmla="*/ 10000 w 10000"/>
              <a:gd name="connsiteY2" fmla="*/ 11101 h 11101"/>
              <a:gd name="connsiteX3" fmla="*/ 0 w 10000"/>
              <a:gd name="connsiteY3" fmla="*/ 11101 h 11101"/>
              <a:gd name="connsiteX4" fmla="*/ 0 w 10000"/>
              <a:gd name="connsiteY4" fmla="*/ 3101 h 11101"/>
              <a:gd name="connsiteX0" fmla="*/ 0 w 10000"/>
              <a:gd name="connsiteY0" fmla="*/ 3687 h 11101"/>
              <a:gd name="connsiteX1" fmla="*/ 9972 w 10000"/>
              <a:gd name="connsiteY1" fmla="*/ 0 h 11101"/>
              <a:gd name="connsiteX2" fmla="*/ 10000 w 10000"/>
              <a:gd name="connsiteY2" fmla="*/ 11101 h 11101"/>
              <a:gd name="connsiteX3" fmla="*/ 0 w 10000"/>
              <a:gd name="connsiteY3" fmla="*/ 11101 h 11101"/>
              <a:gd name="connsiteX4" fmla="*/ 0 w 10000"/>
              <a:gd name="connsiteY4" fmla="*/ 3687 h 11101"/>
              <a:gd name="connsiteX0" fmla="*/ 0 w 10000"/>
              <a:gd name="connsiteY0" fmla="*/ 3669 h 11101"/>
              <a:gd name="connsiteX1" fmla="*/ 9972 w 10000"/>
              <a:gd name="connsiteY1" fmla="*/ 0 h 11101"/>
              <a:gd name="connsiteX2" fmla="*/ 10000 w 10000"/>
              <a:gd name="connsiteY2" fmla="*/ 11101 h 11101"/>
              <a:gd name="connsiteX3" fmla="*/ 0 w 10000"/>
              <a:gd name="connsiteY3" fmla="*/ 11101 h 11101"/>
              <a:gd name="connsiteX4" fmla="*/ 0 w 10000"/>
              <a:gd name="connsiteY4" fmla="*/ 3669 h 11101"/>
              <a:gd name="connsiteX0" fmla="*/ 0 w 10014"/>
              <a:gd name="connsiteY0" fmla="*/ 3633 h 11101"/>
              <a:gd name="connsiteX1" fmla="*/ 9986 w 10014"/>
              <a:gd name="connsiteY1" fmla="*/ 0 h 11101"/>
              <a:gd name="connsiteX2" fmla="*/ 10014 w 10014"/>
              <a:gd name="connsiteY2" fmla="*/ 11101 h 11101"/>
              <a:gd name="connsiteX3" fmla="*/ 14 w 10014"/>
              <a:gd name="connsiteY3" fmla="*/ 11101 h 11101"/>
              <a:gd name="connsiteX4" fmla="*/ 0 w 10014"/>
              <a:gd name="connsiteY4" fmla="*/ 3633 h 11101"/>
              <a:gd name="connsiteX0" fmla="*/ 0 w 10014"/>
              <a:gd name="connsiteY0" fmla="*/ 4983 h 12451"/>
              <a:gd name="connsiteX1" fmla="*/ 9958 w 10014"/>
              <a:gd name="connsiteY1" fmla="*/ 0 h 12451"/>
              <a:gd name="connsiteX2" fmla="*/ 10014 w 10014"/>
              <a:gd name="connsiteY2" fmla="*/ 12451 h 12451"/>
              <a:gd name="connsiteX3" fmla="*/ 14 w 10014"/>
              <a:gd name="connsiteY3" fmla="*/ 12451 h 12451"/>
              <a:gd name="connsiteX4" fmla="*/ 0 w 10014"/>
              <a:gd name="connsiteY4" fmla="*/ 4983 h 12451"/>
              <a:gd name="connsiteX0" fmla="*/ 0 w 10014"/>
              <a:gd name="connsiteY0" fmla="*/ 4983 h 12451"/>
              <a:gd name="connsiteX1" fmla="*/ 10000 w 10014"/>
              <a:gd name="connsiteY1" fmla="*/ 0 h 12451"/>
              <a:gd name="connsiteX2" fmla="*/ 10014 w 10014"/>
              <a:gd name="connsiteY2" fmla="*/ 12451 h 12451"/>
              <a:gd name="connsiteX3" fmla="*/ 14 w 10014"/>
              <a:gd name="connsiteY3" fmla="*/ 12451 h 12451"/>
              <a:gd name="connsiteX4" fmla="*/ 0 w 10014"/>
              <a:gd name="connsiteY4" fmla="*/ 4983 h 12451"/>
              <a:gd name="connsiteX0" fmla="*/ 0 w 10016"/>
              <a:gd name="connsiteY0" fmla="*/ 4983 h 12451"/>
              <a:gd name="connsiteX1" fmla="*/ 10014 w 10016"/>
              <a:gd name="connsiteY1" fmla="*/ 0 h 12451"/>
              <a:gd name="connsiteX2" fmla="*/ 10014 w 10016"/>
              <a:gd name="connsiteY2" fmla="*/ 12451 h 12451"/>
              <a:gd name="connsiteX3" fmla="*/ 14 w 10016"/>
              <a:gd name="connsiteY3" fmla="*/ 12451 h 12451"/>
              <a:gd name="connsiteX4" fmla="*/ 0 w 10016"/>
              <a:gd name="connsiteY4" fmla="*/ 4983 h 12451"/>
              <a:gd name="connsiteX0" fmla="*/ 83 w 10003"/>
              <a:gd name="connsiteY0" fmla="*/ 1687 h 12451"/>
              <a:gd name="connsiteX1" fmla="*/ 10001 w 10003"/>
              <a:gd name="connsiteY1" fmla="*/ 0 h 12451"/>
              <a:gd name="connsiteX2" fmla="*/ 10001 w 10003"/>
              <a:gd name="connsiteY2" fmla="*/ 12451 h 12451"/>
              <a:gd name="connsiteX3" fmla="*/ 1 w 10003"/>
              <a:gd name="connsiteY3" fmla="*/ 12451 h 12451"/>
              <a:gd name="connsiteX4" fmla="*/ 83 w 10003"/>
              <a:gd name="connsiteY4" fmla="*/ 1687 h 12451"/>
              <a:gd name="connsiteX0" fmla="*/ 83 w 10089"/>
              <a:gd name="connsiteY0" fmla="*/ 2203 h 12967"/>
              <a:gd name="connsiteX1" fmla="*/ 10089 w 10089"/>
              <a:gd name="connsiteY1" fmla="*/ 0 h 12967"/>
              <a:gd name="connsiteX2" fmla="*/ 10001 w 10089"/>
              <a:gd name="connsiteY2" fmla="*/ 12967 h 12967"/>
              <a:gd name="connsiteX3" fmla="*/ 1 w 10089"/>
              <a:gd name="connsiteY3" fmla="*/ 12967 h 12967"/>
              <a:gd name="connsiteX4" fmla="*/ 83 w 10089"/>
              <a:gd name="connsiteY4" fmla="*/ 2203 h 12967"/>
              <a:gd name="connsiteX0" fmla="*/ 83 w 10060"/>
              <a:gd name="connsiteY0" fmla="*/ 2203 h 12967"/>
              <a:gd name="connsiteX1" fmla="*/ 10060 w 10060"/>
              <a:gd name="connsiteY1" fmla="*/ 0 h 12967"/>
              <a:gd name="connsiteX2" fmla="*/ 10001 w 10060"/>
              <a:gd name="connsiteY2" fmla="*/ 12967 h 12967"/>
              <a:gd name="connsiteX3" fmla="*/ 1 w 10060"/>
              <a:gd name="connsiteY3" fmla="*/ 12967 h 12967"/>
              <a:gd name="connsiteX4" fmla="*/ 83 w 10060"/>
              <a:gd name="connsiteY4" fmla="*/ 2203 h 12967"/>
              <a:gd name="connsiteX0" fmla="*/ 83 w 10003"/>
              <a:gd name="connsiteY0" fmla="*/ 2203 h 12967"/>
              <a:gd name="connsiteX1" fmla="*/ 10001 w 10003"/>
              <a:gd name="connsiteY1" fmla="*/ 0 h 12967"/>
              <a:gd name="connsiteX2" fmla="*/ 10001 w 10003"/>
              <a:gd name="connsiteY2" fmla="*/ 12967 h 12967"/>
              <a:gd name="connsiteX3" fmla="*/ 1 w 10003"/>
              <a:gd name="connsiteY3" fmla="*/ 12967 h 12967"/>
              <a:gd name="connsiteX4" fmla="*/ 83 w 10003"/>
              <a:gd name="connsiteY4" fmla="*/ 2203 h 12967"/>
              <a:gd name="connsiteX0" fmla="*/ 83 w 10001"/>
              <a:gd name="connsiteY0" fmla="*/ 2203 h 12967"/>
              <a:gd name="connsiteX1" fmla="*/ 9972 w 10001"/>
              <a:gd name="connsiteY1" fmla="*/ 0 h 12967"/>
              <a:gd name="connsiteX2" fmla="*/ 10001 w 10001"/>
              <a:gd name="connsiteY2" fmla="*/ 12967 h 12967"/>
              <a:gd name="connsiteX3" fmla="*/ 1 w 10001"/>
              <a:gd name="connsiteY3" fmla="*/ 12967 h 12967"/>
              <a:gd name="connsiteX4" fmla="*/ 83 w 10001"/>
              <a:gd name="connsiteY4" fmla="*/ 2203 h 12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1" h="12967">
                <a:moveTo>
                  <a:pt x="83" y="2203"/>
                </a:moveTo>
                <a:cubicBezTo>
                  <a:pt x="3389" y="1641"/>
                  <a:pt x="6666" y="562"/>
                  <a:pt x="9972" y="0"/>
                </a:cubicBezTo>
                <a:cubicBezTo>
                  <a:pt x="9981" y="3700"/>
                  <a:pt x="9992" y="9267"/>
                  <a:pt x="10001" y="12967"/>
                </a:cubicBezTo>
                <a:lnTo>
                  <a:pt x="1" y="12967"/>
                </a:lnTo>
                <a:cubicBezTo>
                  <a:pt x="-4" y="10478"/>
                  <a:pt x="88" y="4692"/>
                  <a:pt x="83" y="2203"/>
                </a:cubicBezTo>
                <a:close/>
              </a:path>
            </a:pathLst>
          </a:custGeom>
          <a:solidFill>
            <a:schemeClr val="bg1">
              <a:lumMod val="95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" name="Parallelogram 5">
            <a:extLst>
              <a:ext uri="{FF2B5EF4-FFF2-40B4-BE49-F238E27FC236}">
                <a16:creationId xmlns:a16="http://schemas.microsoft.com/office/drawing/2014/main" id="{DDC28EFA-834F-40D9-9773-2F5A38C94361}"/>
              </a:ext>
            </a:extLst>
          </p:cNvPr>
          <p:cNvSpPr/>
          <p:nvPr/>
        </p:nvSpPr>
        <p:spPr>
          <a:xfrm>
            <a:off x="447674" y="0"/>
            <a:ext cx="2819399" cy="6849846"/>
          </a:xfrm>
          <a:prstGeom prst="parallelogram">
            <a:avLst>
              <a:gd name="adj" fmla="val 82177"/>
            </a:avLst>
          </a:prstGeom>
          <a:solidFill>
            <a:srgbClr val="6B8E23">
              <a:alpha val="6274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Parallelogram 19">
            <a:extLst>
              <a:ext uri="{FF2B5EF4-FFF2-40B4-BE49-F238E27FC236}">
                <a16:creationId xmlns:a16="http://schemas.microsoft.com/office/drawing/2014/main" id="{F34B90FD-DCA5-45F4-808E-350F90E5570B}"/>
              </a:ext>
            </a:extLst>
          </p:cNvPr>
          <p:cNvSpPr/>
          <p:nvPr/>
        </p:nvSpPr>
        <p:spPr>
          <a:xfrm>
            <a:off x="1009649" y="2009775"/>
            <a:ext cx="1123951" cy="2724150"/>
          </a:xfrm>
          <a:prstGeom prst="parallelogram">
            <a:avLst>
              <a:gd name="adj" fmla="val 81016"/>
            </a:avLst>
          </a:prstGeom>
          <a:solidFill>
            <a:schemeClr val="bg2">
              <a:lumMod val="10000"/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FE581299-BA22-455C-9F4F-602AB7453BE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8052" t="8087" r="6561" b="8087"/>
          <a:stretch/>
        </p:blipFill>
        <p:spPr>
          <a:xfrm>
            <a:off x="10325100" y="61975"/>
            <a:ext cx="1786597" cy="104689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70F14D1-141F-48ED-9CA1-C74148D3D302}"/>
              </a:ext>
            </a:extLst>
          </p:cNvPr>
          <p:cNvSpPr txBox="1"/>
          <p:nvPr/>
        </p:nvSpPr>
        <p:spPr>
          <a:xfrm>
            <a:off x="2747352" y="1185115"/>
            <a:ext cx="7223799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rgbClr val="203864"/>
                </a:solidFill>
              </a:rPr>
              <a:t> The company has been able to sell the Bitumen and Bituminous products at cheapest price in India. 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endParaRPr lang="en-US" sz="1050" b="1" dirty="0">
              <a:solidFill>
                <a:srgbClr val="203864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rgbClr val="203864"/>
                </a:solidFill>
              </a:rPr>
              <a:t> Company has the track record of selling largest volumes at Pan India level. 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endParaRPr lang="en-US" sz="1050" b="1" dirty="0">
              <a:solidFill>
                <a:srgbClr val="203864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rgbClr val="203864"/>
                </a:solidFill>
              </a:rPr>
              <a:t> The management of the company has been part of management of companies to consume 70% of the total imports taking place in India. 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endParaRPr lang="en-US" sz="1050" b="1" dirty="0">
              <a:solidFill>
                <a:srgbClr val="203864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rgbClr val="203864"/>
                </a:solidFill>
              </a:rPr>
              <a:t> The Company comprise of wide team from Services industry to setting up manufacturing set up </a:t>
            </a:r>
            <a:r>
              <a:rPr lang="en-US" b="1">
                <a:solidFill>
                  <a:srgbClr val="203864"/>
                </a:solidFill>
              </a:rPr>
              <a:t>for bitumen, Sales </a:t>
            </a:r>
            <a:r>
              <a:rPr lang="en-US" b="1" dirty="0">
                <a:solidFill>
                  <a:srgbClr val="203864"/>
                </a:solidFill>
              </a:rPr>
              <a:t>head of top companies in Bitumen industry 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endParaRPr lang="en-US" sz="1050" b="1" dirty="0">
              <a:solidFill>
                <a:srgbClr val="203864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rgbClr val="203864"/>
                </a:solidFill>
              </a:rPr>
              <a:t> Company has played major role in consuming the Bitumen from Imports and has worked with all players in the existing market to decide price of imports. 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endParaRPr lang="en-US" sz="1050" b="1" dirty="0">
              <a:solidFill>
                <a:srgbClr val="203864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rgbClr val="203864"/>
                </a:solidFill>
              </a:rPr>
              <a:t> Company is into trading of Bitumen and Services for setting up the plant as well at the same time. 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4222E81-2EC0-45FB-A230-77182CCCC6E5}"/>
              </a:ext>
            </a:extLst>
          </p:cNvPr>
          <p:cNvSpPr/>
          <p:nvPr/>
        </p:nvSpPr>
        <p:spPr>
          <a:xfrm>
            <a:off x="5323521" y="754184"/>
            <a:ext cx="23570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u="sng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USP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b="1" u="sng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OF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b="1" u="sng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b="1" u="sng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COMPANY</a:t>
            </a: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10EF7C-2B34-450D-A80D-39ADDC6095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575" y="5114926"/>
            <a:ext cx="2661146" cy="1732618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2AAA7B-C461-4C77-A7B6-94E6203728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18116-3C08-4A29-80D2-8B486895D9D5}" type="slidenum">
              <a:rPr lang="en-IN" smtClean="0"/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388106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lowchart: Manual Input 18">
            <a:extLst>
              <a:ext uri="{FF2B5EF4-FFF2-40B4-BE49-F238E27FC236}">
                <a16:creationId xmlns:a16="http://schemas.microsoft.com/office/drawing/2014/main" id="{FB774741-D008-4F27-9B3E-890C1FBFD689}"/>
              </a:ext>
            </a:extLst>
          </p:cNvPr>
          <p:cNvSpPr/>
          <p:nvPr/>
        </p:nvSpPr>
        <p:spPr>
          <a:xfrm rot="5400000" flipV="1">
            <a:off x="3365292" y="-1009101"/>
            <a:ext cx="4954243" cy="9191790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00"/>
              <a:gd name="connsiteY0" fmla="*/ 3101 h 11101"/>
              <a:gd name="connsiteX1" fmla="*/ 9972 w 10000"/>
              <a:gd name="connsiteY1" fmla="*/ 0 h 11101"/>
              <a:gd name="connsiteX2" fmla="*/ 10000 w 10000"/>
              <a:gd name="connsiteY2" fmla="*/ 11101 h 11101"/>
              <a:gd name="connsiteX3" fmla="*/ 0 w 10000"/>
              <a:gd name="connsiteY3" fmla="*/ 11101 h 11101"/>
              <a:gd name="connsiteX4" fmla="*/ 0 w 10000"/>
              <a:gd name="connsiteY4" fmla="*/ 3101 h 11101"/>
              <a:gd name="connsiteX0" fmla="*/ 0 w 10000"/>
              <a:gd name="connsiteY0" fmla="*/ 3687 h 11101"/>
              <a:gd name="connsiteX1" fmla="*/ 9972 w 10000"/>
              <a:gd name="connsiteY1" fmla="*/ 0 h 11101"/>
              <a:gd name="connsiteX2" fmla="*/ 10000 w 10000"/>
              <a:gd name="connsiteY2" fmla="*/ 11101 h 11101"/>
              <a:gd name="connsiteX3" fmla="*/ 0 w 10000"/>
              <a:gd name="connsiteY3" fmla="*/ 11101 h 11101"/>
              <a:gd name="connsiteX4" fmla="*/ 0 w 10000"/>
              <a:gd name="connsiteY4" fmla="*/ 3687 h 11101"/>
              <a:gd name="connsiteX0" fmla="*/ 0 w 10000"/>
              <a:gd name="connsiteY0" fmla="*/ 3669 h 11101"/>
              <a:gd name="connsiteX1" fmla="*/ 9972 w 10000"/>
              <a:gd name="connsiteY1" fmla="*/ 0 h 11101"/>
              <a:gd name="connsiteX2" fmla="*/ 10000 w 10000"/>
              <a:gd name="connsiteY2" fmla="*/ 11101 h 11101"/>
              <a:gd name="connsiteX3" fmla="*/ 0 w 10000"/>
              <a:gd name="connsiteY3" fmla="*/ 11101 h 11101"/>
              <a:gd name="connsiteX4" fmla="*/ 0 w 10000"/>
              <a:gd name="connsiteY4" fmla="*/ 3669 h 11101"/>
              <a:gd name="connsiteX0" fmla="*/ 0 w 10014"/>
              <a:gd name="connsiteY0" fmla="*/ 3633 h 11101"/>
              <a:gd name="connsiteX1" fmla="*/ 9986 w 10014"/>
              <a:gd name="connsiteY1" fmla="*/ 0 h 11101"/>
              <a:gd name="connsiteX2" fmla="*/ 10014 w 10014"/>
              <a:gd name="connsiteY2" fmla="*/ 11101 h 11101"/>
              <a:gd name="connsiteX3" fmla="*/ 14 w 10014"/>
              <a:gd name="connsiteY3" fmla="*/ 11101 h 11101"/>
              <a:gd name="connsiteX4" fmla="*/ 0 w 10014"/>
              <a:gd name="connsiteY4" fmla="*/ 3633 h 11101"/>
              <a:gd name="connsiteX0" fmla="*/ 0 w 10014"/>
              <a:gd name="connsiteY0" fmla="*/ 4983 h 12451"/>
              <a:gd name="connsiteX1" fmla="*/ 9958 w 10014"/>
              <a:gd name="connsiteY1" fmla="*/ 0 h 12451"/>
              <a:gd name="connsiteX2" fmla="*/ 10014 w 10014"/>
              <a:gd name="connsiteY2" fmla="*/ 12451 h 12451"/>
              <a:gd name="connsiteX3" fmla="*/ 14 w 10014"/>
              <a:gd name="connsiteY3" fmla="*/ 12451 h 12451"/>
              <a:gd name="connsiteX4" fmla="*/ 0 w 10014"/>
              <a:gd name="connsiteY4" fmla="*/ 4983 h 12451"/>
              <a:gd name="connsiteX0" fmla="*/ 0 w 10014"/>
              <a:gd name="connsiteY0" fmla="*/ 4983 h 12451"/>
              <a:gd name="connsiteX1" fmla="*/ 10000 w 10014"/>
              <a:gd name="connsiteY1" fmla="*/ 0 h 12451"/>
              <a:gd name="connsiteX2" fmla="*/ 10014 w 10014"/>
              <a:gd name="connsiteY2" fmla="*/ 12451 h 12451"/>
              <a:gd name="connsiteX3" fmla="*/ 14 w 10014"/>
              <a:gd name="connsiteY3" fmla="*/ 12451 h 12451"/>
              <a:gd name="connsiteX4" fmla="*/ 0 w 10014"/>
              <a:gd name="connsiteY4" fmla="*/ 4983 h 12451"/>
              <a:gd name="connsiteX0" fmla="*/ 0 w 10016"/>
              <a:gd name="connsiteY0" fmla="*/ 4983 h 12451"/>
              <a:gd name="connsiteX1" fmla="*/ 10014 w 10016"/>
              <a:gd name="connsiteY1" fmla="*/ 0 h 12451"/>
              <a:gd name="connsiteX2" fmla="*/ 10014 w 10016"/>
              <a:gd name="connsiteY2" fmla="*/ 12451 h 12451"/>
              <a:gd name="connsiteX3" fmla="*/ 14 w 10016"/>
              <a:gd name="connsiteY3" fmla="*/ 12451 h 12451"/>
              <a:gd name="connsiteX4" fmla="*/ 0 w 10016"/>
              <a:gd name="connsiteY4" fmla="*/ 4983 h 12451"/>
              <a:gd name="connsiteX0" fmla="*/ 83 w 10003"/>
              <a:gd name="connsiteY0" fmla="*/ 1687 h 12451"/>
              <a:gd name="connsiteX1" fmla="*/ 10001 w 10003"/>
              <a:gd name="connsiteY1" fmla="*/ 0 h 12451"/>
              <a:gd name="connsiteX2" fmla="*/ 10001 w 10003"/>
              <a:gd name="connsiteY2" fmla="*/ 12451 h 12451"/>
              <a:gd name="connsiteX3" fmla="*/ 1 w 10003"/>
              <a:gd name="connsiteY3" fmla="*/ 12451 h 12451"/>
              <a:gd name="connsiteX4" fmla="*/ 83 w 10003"/>
              <a:gd name="connsiteY4" fmla="*/ 1687 h 12451"/>
              <a:gd name="connsiteX0" fmla="*/ 83 w 10089"/>
              <a:gd name="connsiteY0" fmla="*/ 2203 h 12967"/>
              <a:gd name="connsiteX1" fmla="*/ 10089 w 10089"/>
              <a:gd name="connsiteY1" fmla="*/ 0 h 12967"/>
              <a:gd name="connsiteX2" fmla="*/ 10001 w 10089"/>
              <a:gd name="connsiteY2" fmla="*/ 12967 h 12967"/>
              <a:gd name="connsiteX3" fmla="*/ 1 w 10089"/>
              <a:gd name="connsiteY3" fmla="*/ 12967 h 12967"/>
              <a:gd name="connsiteX4" fmla="*/ 83 w 10089"/>
              <a:gd name="connsiteY4" fmla="*/ 2203 h 12967"/>
              <a:gd name="connsiteX0" fmla="*/ 83 w 10060"/>
              <a:gd name="connsiteY0" fmla="*/ 2203 h 12967"/>
              <a:gd name="connsiteX1" fmla="*/ 10060 w 10060"/>
              <a:gd name="connsiteY1" fmla="*/ 0 h 12967"/>
              <a:gd name="connsiteX2" fmla="*/ 10001 w 10060"/>
              <a:gd name="connsiteY2" fmla="*/ 12967 h 12967"/>
              <a:gd name="connsiteX3" fmla="*/ 1 w 10060"/>
              <a:gd name="connsiteY3" fmla="*/ 12967 h 12967"/>
              <a:gd name="connsiteX4" fmla="*/ 83 w 10060"/>
              <a:gd name="connsiteY4" fmla="*/ 2203 h 12967"/>
              <a:gd name="connsiteX0" fmla="*/ 83 w 10003"/>
              <a:gd name="connsiteY0" fmla="*/ 2203 h 12967"/>
              <a:gd name="connsiteX1" fmla="*/ 10001 w 10003"/>
              <a:gd name="connsiteY1" fmla="*/ 0 h 12967"/>
              <a:gd name="connsiteX2" fmla="*/ 10001 w 10003"/>
              <a:gd name="connsiteY2" fmla="*/ 12967 h 12967"/>
              <a:gd name="connsiteX3" fmla="*/ 1 w 10003"/>
              <a:gd name="connsiteY3" fmla="*/ 12967 h 12967"/>
              <a:gd name="connsiteX4" fmla="*/ 83 w 10003"/>
              <a:gd name="connsiteY4" fmla="*/ 2203 h 12967"/>
              <a:gd name="connsiteX0" fmla="*/ 83 w 10001"/>
              <a:gd name="connsiteY0" fmla="*/ 2203 h 12967"/>
              <a:gd name="connsiteX1" fmla="*/ 9972 w 10001"/>
              <a:gd name="connsiteY1" fmla="*/ 0 h 12967"/>
              <a:gd name="connsiteX2" fmla="*/ 10001 w 10001"/>
              <a:gd name="connsiteY2" fmla="*/ 12967 h 12967"/>
              <a:gd name="connsiteX3" fmla="*/ 1 w 10001"/>
              <a:gd name="connsiteY3" fmla="*/ 12967 h 12967"/>
              <a:gd name="connsiteX4" fmla="*/ 83 w 10001"/>
              <a:gd name="connsiteY4" fmla="*/ 2203 h 12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1" h="12967">
                <a:moveTo>
                  <a:pt x="83" y="2203"/>
                </a:moveTo>
                <a:cubicBezTo>
                  <a:pt x="3389" y="1641"/>
                  <a:pt x="6666" y="562"/>
                  <a:pt x="9972" y="0"/>
                </a:cubicBezTo>
                <a:cubicBezTo>
                  <a:pt x="9981" y="3700"/>
                  <a:pt x="9992" y="9267"/>
                  <a:pt x="10001" y="12967"/>
                </a:cubicBezTo>
                <a:lnTo>
                  <a:pt x="1" y="12967"/>
                </a:lnTo>
                <a:cubicBezTo>
                  <a:pt x="-4" y="10478"/>
                  <a:pt x="88" y="4692"/>
                  <a:pt x="83" y="2203"/>
                </a:cubicBezTo>
                <a:close/>
              </a:path>
            </a:pathLst>
          </a:custGeom>
          <a:solidFill>
            <a:schemeClr val="bg1">
              <a:lumMod val="95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" name="Parallelogram 5">
            <a:extLst>
              <a:ext uri="{FF2B5EF4-FFF2-40B4-BE49-F238E27FC236}">
                <a16:creationId xmlns:a16="http://schemas.microsoft.com/office/drawing/2014/main" id="{DDC28EFA-834F-40D9-9773-2F5A38C94361}"/>
              </a:ext>
            </a:extLst>
          </p:cNvPr>
          <p:cNvSpPr/>
          <p:nvPr/>
        </p:nvSpPr>
        <p:spPr>
          <a:xfrm>
            <a:off x="447674" y="0"/>
            <a:ext cx="2819399" cy="6849846"/>
          </a:xfrm>
          <a:prstGeom prst="parallelogram">
            <a:avLst>
              <a:gd name="adj" fmla="val 82177"/>
            </a:avLst>
          </a:prstGeom>
          <a:solidFill>
            <a:srgbClr val="6B8E23">
              <a:alpha val="6274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Parallelogram 19">
            <a:extLst>
              <a:ext uri="{FF2B5EF4-FFF2-40B4-BE49-F238E27FC236}">
                <a16:creationId xmlns:a16="http://schemas.microsoft.com/office/drawing/2014/main" id="{F34B90FD-DCA5-45F4-808E-350F90E5570B}"/>
              </a:ext>
            </a:extLst>
          </p:cNvPr>
          <p:cNvSpPr/>
          <p:nvPr/>
        </p:nvSpPr>
        <p:spPr>
          <a:xfrm>
            <a:off x="1009649" y="2009775"/>
            <a:ext cx="1123951" cy="2724150"/>
          </a:xfrm>
          <a:prstGeom prst="parallelogram">
            <a:avLst>
              <a:gd name="adj" fmla="val 81016"/>
            </a:avLst>
          </a:prstGeom>
          <a:solidFill>
            <a:schemeClr val="bg2">
              <a:lumMod val="10000"/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FE581299-BA22-455C-9F4F-602AB7453BE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8052" t="8087" r="6561" b="8087"/>
          <a:stretch/>
        </p:blipFill>
        <p:spPr>
          <a:xfrm>
            <a:off x="10325100" y="61975"/>
            <a:ext cx="1786597" cy="104689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70F14D1-141F-48ED-9CA1-C74148D3D302}"/>
              </a:ext>
            </a:extLst>
          </p:cNvPr>
          <p:cNvSpPr txBox="1"/>
          <p:nvPr/>
        </p:nvSpPr>
        <p:spPr>
          <a:xfrm>
            <a:off x="2838627" y="1270839"/>
            <a:ext cx="7223799" cy="576000"/>
          </a:xfrm>
          <a:prstGeom prst="roundRect">
            <a:avLst/>
          </a:prstGeom>
          <a:solidFill>
            <a:srgbClr val="FF0000"/>
          </a:solidFill>
        </p:spPr>
        <p:txBody>
          <a:bodyPr wrap="square" rtlCol="0" anchor="ctr">
            <a:no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b="1" spc="50" dirty="0">
                <a:ln w="0"/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FINEXIC GROUP OF COMPANIES</a:t>
            </a:r>
            <a:endParaRPr lang="en-US" b="1" spc="50" dirty="0">
              <a:ln w="0"/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4222E81-2EC0-45FB-A230-77182CCCC6E5}"/>
              </a:ext>
            </a:extLst>
          </p:cNvPr>
          <p:cNvSpPr/>
          <p:nvPr/>
        </p:nvSpPr>
        <p:spPr>
          <a:xfrm>
            <a:off x="5487842" y="716084"/>
            <a:ext cx="19396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u="sng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GROUP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b="1" u="sng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COMPANY</a:t>
            </a: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043A80-DAD9-40C3-9F99-62F037173B32}"/>
              </a:ext>
            </a:extLst>
          </p:cNvPr>
          <p:cNvSpPr txBox="1"/>
          <p:nvPr/>
        </p:nvSpPr>
        <p:spPr>
          <a:xfrm>
            <a:off x="2838627" y="2879177"/>
            <a:ext cx="7223799" cy="576000"/>
          </a:xfrm>
          <a:prstGeom prst="roundRect">
            <a:avLst/>
          </a:prstGeom>
          <a:solidFill>
            <a:srgbClr val="FFC000"/>
          </a:solidFill>
        </p:spPr>
        <p:txBody>
          <a:bodyPr wrap="square" rtlCol="0" anchor="ctr">
            <a:no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b="1" spc="50" dirty="0">
                <a:ln w="0"/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ADHIYA VENTURES INDIA PVT LTD </a:t>
            </a:r>
            <a:endParaRPr lang="en-US" b="1" spc="50" dirty="0">
              <a:ln w="0"/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166E93-BBE2-4D73-B8DC-1A3A16A8FF01}"/>
              </a:ext>
            </a:extLst>
          </p:cNvPr>
          <p:cNvSpPr txBox="1"/>
          <p:nvPr/>
        </p:nvSpPr>
        <p:spPr>
          <a:xfrm>
            <a:off x="2838627" y="4487515"/>
            <a:ext cx="7223799" cy="576000"/>
          </a:xfrm>
          <a:prstGeom prst="roundRect">
            <a:avLst/>
          </a:prstGeom>
          <a:solidFill>
            <a:srgbClr val="0070C0"/>
          </a:solidFill>
        </p:spPr>
        <p:txBody>
          <a:bodyPr wrap="square" rtlCol="0" anchor="ctr">
            <a:no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b="1" spc="50" dirty="0">
                <a:ln w="0"/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SHUBHAM LIFE SCIENCE PVT LTD </a:t>
            </a:r>
            <a:endParaRPr lang="en-US" b="1" spc="50" dirty="0">
              <a:ln w="0"/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01D8AFF-BEBF-4376-9FFE-3D666CFEB35E}"/>
              </a:ext>
            </a:extLst>
          </p:cNvPr>
          <p:cNvSpPr/>
          <p:nvPr/>
        </p:nvSpPr>
        <p:spPr>
          <a:xfrm>
            <a:off x="2979922" y="1871662"/>
            <a:ext cx="193367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b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FINANCIAL PARTNER</a:t>
            </a:r>
            <a:endParaRPr 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D28856E-08FC-4F74-877A-7876B70A378A}"/>
              </a:ext>
            </a:extLst>
          </p:cNvPr>
          <p:cNvSpPr/>
          <p:nvPr/>
        </p:nvSpPr>
        <p:spPr>
          <a:xfrm>
            <a:off x="2979922" y="3479999"/>
            <a:ext cx="45835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b="1" u="sng">
                <a:solidFill>
                  <a:schemeClr val="tx1">
                    <a:lumMod val="75000"/>
                    <a:lumOff val="25000"/>
                  </a:schemeClr>
                </a:solidFill>
              </a:rPr>
              <a:t>PETRO CHEMICAL, BIO </a:t>
            </a:r>
            <a:r>
              <a:rPr lang="en-US" sz="1600" b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FUEL &amp; WASTE PLASTIC FUEL</a:t>
            </a:r>
            <a:endParaRPr 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D1ABC33-DC76-48C6-A4F1-790FA57B03C0}"/>
              </a:ext>
            </a:extLst>
          </p:cNvPr>
          <p:cNvSpPr/>
          <p:nvPr/>
        </p:nvSpPr>
        <p:spPr>
          <a:xfrm>
            <a:off x="2979922" y="5097214"/>
            <a:ext cx="705462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b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ALL INNOVATIVE LIFE SCIENCE PRODUCTS FOR PERSONAL AND HEALTH CARE USE</a:t>
            </a:r>
            <a:endParaRPr 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BB5296-F56A-4E48-9C77-3447B2888F22}"/>
              </a:ext>
            </a:extLst>
          </p:cNvPr>
          <p:cNvSpPr/>
          <p:nvPr/>
        </p:nvSpPr>
        <p:spPr>
          <a:xfrm>
            <a:off x="2740969" y="1661586"/>
            <a:ext cx="7406204" cy="87327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4DA6A47-3D08-4B6A-9179-79C8D0222C6E}"/>
              </a:ext>
            </a:extLst>
          </p:cNvPr>
          <p:cNvSpPr/>
          <p:nvPr/>
        </p:nvSpPr>
        <p:spPr>
          <a:xfrm>
            <a:off x="2742449" y="3269928"/>
            <a:ext cx="7406204" cy="873274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353A940-DB3B-44C2-A31F-3F1B947EE4B0}"/>
              </a:ext>
            </a:extLst>
          </p:cNvPr>
          <p:cNvSpPr/>
          <p:nvPr/>
        </p:nvSpPr>
        <p:spPr>
          <a:xfrm>
            <a:off x="2743929" y="4878270"/>
            <a:ext cx="7406204" cy="873274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F58F716-6F61-4C5B-8BB1-959A32654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18116-3C08-4A29-80D2-8B486895D9D5}" type="slidenum">
              <a:rPr lang="en-IN" smtClean="0"/>
              <a:t>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699557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lowchart: Manual Input 18">
            <a:extLst>
              <a:ext uri="{FF2B5EF4-FFF2-40B4-BE49-F238E27FC236}">
                <a16:creationId xmlns:a16="http://schemas.microsoft.com/office/drawing/2014/main" id="{FB774741-D008-4F27-9B3E-890C1FBFD689}"/>
              </a:ext>
            </a:extLst>
          </p:cNvPr>
          <p:cNvSpPr/>
          <p:nvPr/>
        </p:nvSpPr>
        <p:spPr>
          <a:xfrm rot="5400000" flipV="1">
            <a:off x="3365292" y="-1071247"/>
            <a:ext cx="4954243" cy="9191790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00"/>
              <a:gd name="connsiteY0" fmla="*/ 3101 h 11101"/>
              <a:gd name="connsiteX1" fmla="*/ 9972 w 10000"/>
              <a:gd name="connsiteY1" fmla="*/ 0 h 11101"/>
              <a:gd name="connsiteX2" fmla="*/ 10000 w 10000"/>
              <a:gd name="connsiteY2" fmla="*/ 11101 h 11101"/>
              <a:gd name="connsiteX3" fmla="*/ 0 w 10000"/>
              <a:gd name="connsiteY3" fmla="*/ 11101 h 11101"/>
              <a:gd name="connsiteX4" fmla="*/ 0 w 10000"/>
              <a:gd name="connsiteY4" fmla="*/ 3101 h 11101"/>
              <a:gd name="connsiteX0" fmla="*/ 0 w 10000"/>
              <a:gd name="connsiteY0" fmla="*/ 3687 h 11101"/>
              <a:gd name="connsiteX1" fmla="*/ 9972 w 10000"/>
              <a:gd name="connsiteY1" fmla="*/ 0 h 11101"/>
              <a:gd name="connsiteX2" fmla="*/ 10000 w 10000"/>
              <a:gd name="connsiteY2" fmla="*/ 11101 h 11101"/>
              <a:gd name="connsiteX3" fmla="*/ 0 w 10000"/>
              <a:gd name="connsiteY3" fmla="*/ 11101 h 11101"/>
              <a:gd name="connsiteX4" fmla="*/ 0 w 10000"/>
              <a:gd name="connsiteY4" fmla="*/ 3687 h 11101"/>
              <a:gd name="connsiteX0" fmla="*/ 0 w 10000"/>
              <a:gd name="connsiteY0" fmla="*/ 3669 h 11101"/>
              <a:gd name="connsiteX1" fmla="*/ 9972 w 10000"/>
              <a:gd name="connsiteY1" fmla="*/ 0 h 11101"/>
              <a:gd name="connsiteX2" fmla="*/ 10000 w 10000"/>
              <a:gd name="connsiteY2" fmla="*/ 11101 h 11101"/>
              <a:gd name="connsiteX3" fmla="*/ 0 w 10000"/>
              <a:gd name="connsiteY3" fmla="*/ 11101 h 11101"/>
              <a:gd name="connsiteX4" fmla="*/ 0 w 10000"/>
              <a:gd name="connsiteY4" fmla="*/ 3669 h 11101"/>
              <a:gd name="connsiteX0" fmla="*/ 0 w 10014"/>
              <a:gd name="connsiteY0" fmla="*/ 3633 h 11101"/>
              <a:gd name="connsiteX1" fmla="*/ 9986 w 10014"/>
              <a:gd name="connsiteY1" fmla="*/ 0 h 11101"/>
              <a:gd name="connsiteX2" fmla="*/ 10014 w 10014"/>
              <a:gd name="connsiteY2" fmla="*/ 11101 h 11101"/>
              <a:gd name="connsiteX3" fmla="*/ 14 w 10014"/>
              <a:gd name="connsiteY3" fmla="*/ 11101 h 11101"/>
              <a:gd name="connsiteX4" fmla="*/ 0 w 10014"/>
              <a:gd name="connsiteY4" fmla="*/ 3633 h 11101"/>
              <a:gd name="connsiteX0" fmla="*/ 0 w 10014"/>
              <a:gd name="connsiteY0" fmla="*/ 4983 h 12451"/>
              <a:gd name="connsiteX1" fmla="*/ 9958 w 10014"/>
              <a:gd name="connsiteY1" fmla="*/ 0 h 12451"/>
              <a:gd name="connsiteX2" fmla="*/ 10014 w 10014"/>
              <a:gd name="connsiteY2" fmla="*/ 12451 h 12451"/>
              <a:gd name="connsiteX3" fmla="*/ 14 w 10014"/>
              <a:gd name="connsiteY3" fmla="*/ 12451 h 12451"/>
              <a:gd name="connsiteX4" fmla="*/ 0 w 10014"/>
              <a:gd name="connsiteY4" fmla="*/ 4983 h 12451"/>
              <a:gd name="connsiteX0" fmla="*/ 0 w 10014"/>
              <a:gd name="connsiteY0" fmla="*/ 4983 h 12451"/>
              <a:gd name="connsiteX1" fmla="*/ 10000 w 10014"/>
              <a:gd name="connsiteY1" fmla="*/ 0 h 12451"/>
              <a:gd name="connsiteX2" fmla="*/ 10014 w 10014"/>
              <a:gd name="connsiteY2" fmla="*/ 12451 h 12451"/>
              <a:gd name="connsiteX3" fmla="*/ 14 w 10014"/>
              <a:gd name="connsiteY3" fmla="*/ 12451 h 12451"/>
              <a:gd name="connsiteX4" fmla="*/ 0 w 10014"/>
              <a:gd name="connsiteY4" fmla="*/ 4983 h 12451"/>
              <a:gd name="connsiteX0" fmla="*/ 0 w 10016"/>
              <a:gd name="connsiteY0" fmla="*/ 4983 h 12451"/>
              <a:gd name="connsiteX1" fmla="*/ 10014 w 10016"/>
              <a:gd name="connsiteY1" fmla="*/ 0 h 12451"/>
              <a:gd name="connsiteX2" fmla="*/ 10014 w 10016"/>
              <a:gd name="connsiteY2" fmla="*/ 12451 h 12451"/>
              <a:gd name="connsiteX3" fmla="*/ 14 w 10016"/>
              <a:gd name="connsiteY3" fmla="*/ 12451 h 12451"/>
              <a:gd name="connsiteX4" fmla="*/ 0 w 10016"/>
              <a:gd name="connsiteY4" fmla="*/ 4983 h 12451"/>
              <a:gd name="connsiteX0" fmla="*/ 83 w 10003"/>
              <a:gd name="connsiteY0" fmla="*/ 1687 h 12451"/>
              <a:gd name="connsiteX1" fmla="*/ 10001 w 10003"/>
              <a:gd name="connsiteY1" fmla="*/ 0 h 12451"/>
              <a:gd name="connsiteX2" fmla="*/ 10001 w 10003"/>
              <a:gd name="connsiteY2" fmla="*/ 12451 h 12451"/>
              <a:gd name="connsiteX3" fmla="*/ 1 w 10003"/>
              <a:gd name="connsiteY3" fmla="*/ 12451 h 12451"/>
              <a:gd name="connsiteX4" fmla="*/ 83 w 10003"/>
              <a:gd name="connsiteY4" fmla="*/ 1687 h 12451"/>
              <a:gd name="connsiteX0" fmla="*/ 83 w 10089"/>
              <a:gd name="connsiteY0" fmla="*/ 2203 h 12967"/>
              <a:gd name="connsiteX1" fmla="*/ 10089 w 10089"/>
              <a:gd name="connsiteY1" fmla="*/ 0 h 12967"/>
              <a:gd name="connsiteX2" fmla="*/ 10001 w 10089"/>
              <a:gd name="connsiteY2" fmla="*/ 12967 h 12967"/>
              <a:gd name="connsiteX3" fmla="*/ 1 w 10089"/>
              <a:gd name="connsiteY3" fmla="*/ 12967 h 12967"/>
              <a:gd name="connsiteX4" fmla="*/ 83 w 10089"/>
              <a:gd name="connsiteY4" fmla="*/ 2203 h 12967"/>
              <a:gd name="connsiteX0" fmla="*/ 83 w 10060"/>
              <a:gd name="connsiteY0" fmla="*/ 2203 h 12967"/>
              <a:gd name="connsiteX1" fmla="*/ 10060 w 10060"/>
              <a:gd name="connsiteY1" fmla="*/ 0 h 12967"/>
              <a:gd name="connsiteX2" fmla="*/ 10001 w 10060"/>
              <a:gd name="connsiteY2" fmla="*/ 12967 h 12967"/>
              <a:gd name="connsiteX3" fmla="*/ 1 w 10060"/>
              <a:gd name="connsiteY3" fmla="*/ 12967 h 12967"/>
              <a:gd name="connsiteX4" fmla="*/ 83 w 10060"/>
              <a:gd name="connsiteY4" fmla="*/ 2203 h 12967"/>
              <a:gd name="connsiteX0" fmla="*/ 83 w 10003"/>
              <a:gd name="connsiteY0" fmla="*/ 2203 h 12967"/>
              <a:gd name="connsiteX1" fmla="*/ 10001 w 10003"/>
              <a:gd name="connsiteY1" fmla="*/ 0 h 12967"/>
              <a:gd name="connsiteX2" fmla="*/ 10001 w 10003"/>
              <a:gd name="connsiteY2" fmla="*/ 12967 h 12967"/>
              <a:gd name="connsiteX3" fmla="*/ 1 w 10003"/>
              <a:gd name="connsiteY3" fmla="*/ 12967 h 12967"/>
              <a:gd name="connsiteX4" fmla="*/ 83 w 10003"/>
              <a:gd name="connsiteY4" fmla="*/ 2203 h 12967"/>
              <a:gd name="connsiteX0" fmla="*/ 83 w 10001"/>
              <a:gd name="connsiteY0" fmla="*/ 2203 h 12967"/>
              <a:gd name="connsiteX1" fmla="*/ 9972 w 10001"/>
              <a:gd name="connsiteY1" fmla="*/ 0 h 12967"/>
              <a:gd name="connsiteX2" fmla="*/ 10001 w 10001"/>
              <a:gd name="connsiteY2" fmla="*/ 12967 h 12967"/>
              <a:gd name="connsiteX3" fmla="*/ 1 w 10001"/>
              <a:gd name="connsiteY3" fmla="*/ 12967 h 12967"/>
              <a:gd name="connsiteX4" fmla="*/ 83 w 10001"/>
              <a:gd name="connsiteY4" fmla="*/ 2203 h 12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1" h="12967">
                <a:moveTo>
                  <a:pt x="83" y="2203"/>
                </a:moveTo>
                <a:cubicBezTo>
                  <a:pt x="3389" y="1641"/>
                  <a:pt x="6666" y="562"/>
                  <a:pt x="9972" y="0"/>
                </a:cubicBezTo>
                <a:cubicBezTo>
                  <a:pt x="9981" y="3700"/>
                  <a:pt x="9992" y="9267"/>
                  <a:pt x="10001" y="12967"/>
                </a:cubicBezTo>
                <a:lnTo>
                  <a:pt x="1" y="12967"/>
                </a:lnTo>
                <a:cubicBezTo>
                  <a:pt x="-4" y="10478"/>
                  <a:pt x="88" y="4692"/>
                  <a:pt x="83" y="2203"/>
                </a:cubicBezTo>
                <a:close/>
              </a:path>
            </a:pathLst>
          </a:custGeom>
          <a:solidFill>
            <a:schemeClr val="bg1">
              <a:lumMod val="95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" name="Parallelogram 5">
            <a:extLst>
              <a:ext uri="{FF2B5EF4-FFF2-40B4-BE49-F238E27FC236}">
                <a16:creationId xmlns:a16="http://schemas.microsoft.com/office/drawing/2014/main" id="{DDC28EFA-834F-40D9-9773-2F5A38C94361}"/>
              </a:ext>
            </a:extLst>
          </p:cNvPr>
          <p:cNvSpPr/>
          <p:nvPr/>
        </p:nvSpPr>
        <p:spPr>
          <a:xfrm>
            <a:off x="447674" y="0"/>
            <a:ext cx="2819399" cy="6849846"/>
          </a:xfrm>
          <a:prstGeom prst="parallelogram">
            <a:avLst>
              <a:gd name="adj" fmla="val 82177"/>
            </a:avLst>
          </a:prstGeom>
          <a:solidFill>
            <a:srgbClr val="6B8E23">
              <a:alpha val="6274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Parallelogram 19">
            <a:extLst>
              <a:ext uri="{FF2B5EF4-FFF2-40B4-BE49-F238E27FC236}">
                <a16:creationId xmlns:a16="http://schemas.microsoft.com/office/drawing/2014/main" id="{F34B90FD-DCA5-45F4-808E-350F90E5570B}"/>
              </a:ext>
            </a:extLst>
          </p:cNvPr>
          <p:cNvSpPr/>
          <p:nvPr/>
        </p:nvSpPr>
        <p:spPr>
          <a:xfrm>
            <a:off x="1009649" y="2009775"/>
            <a:ext cx="1123951" cy="2724150"/>
          </a:xfrm>
          <a:prstGeom prst="parallelogram">
            <a:avLst>
              <a:gd name="adj" fmla="val 81016"/>
            </a:avLst>
          </a:prstGeom>
          <a:solidFill>
            <a:schemeClr val="bg2">
              <a:lumMod val="10000"/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FE581299-BA22-455C-9F4F-602AB7453BE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8052" t="8087" r="6561" b="8087"/>
          <a:stretch/>
        </p:blipFill>
        <p:spPr>
          <a:xfrm>
            <a:off x="10325100" y="61975"/>
            <a:ext cx="1786597" cy="104689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70F14D1-141F-48ED-9CA1-C74148D3D302}"/>
              </a:ext>
            </a:extLst>
          </p:cNvPr>
          <p:cNvSpPr txBox="1"/>
          <p:nvPr/>
        </p:nvSpPr>
        <p:spPr>
          <a:xfrm>
            <a:off x="2852127" y="1097809"/>
            <a:ext cx="7567132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203864"/>
                </a:solidFill>
              </a:rPr>
              <a:t>Different Grades of Bitumen marketed by Indian Oil : </a:t>
            </a:r>
          </a:p>
          <a:p>
            <a:endParaRPr lang="en-US" sz="700" b="1" dirty="0">
              <a:solidFill>
                <a:srgbClr val="203864"/>
              </a:solidFill>
            </a:endParaRPr>
          </a:p>
          <a:p>
            <a:r>
              <a:rPr lang="en-US" sz="1600" b="1" dirty="0">
                <a:solidFill>
                  <a:srgbClr val="203864"/>
                </a:solidFill>
              </a:rPr>
              <a:t>VG-10 BITUMEN: </a:t>
            </a:r>
            <a:r>
              <a:rPr lang="en-US" sz="1600" dirty="0">
                <a:solidFill>
                  <a:srgbClr val="203864"/>
                </a:solidFill>
              </a:rPr>
              <a:t>VG-10 is widely used in spraying applications such as surface-dressing and paving in very cold climate in lieu of old 80/100 Penetration grade. It is also used to manufacture Bitumen Emulsion and Modified Bitumen products.</a:t>
            </a:r>
          </a:p>
          <a:p>
            <a:r>
              <a:rPr lang="en-US" sz="1600" b="1" dirty="0">
                <a:solidFill>
                  <a:srgbClr val="203864"/>
                </a:solidFill>
              </a:rPr>
              <a:t>VG-20 BITUMEN: </a:t>
            </a:r>
            <a:r>
              <a:rPr lang="en-US" sz="1600" dirty="0">
                <a:solidFill>
                  <a:srgbClr val="203864"/>
                </a:solidFill>
              </a:rPr>
              <a:t>VG-20 is used for paving in cold climate &amp; high-altitude regions.</a:t>
            </a:r>
          </a:p>
          <a:p>
            <a:r>
              <a:rPr lang="en-US" sz="1600" b="1" dirty="0">
                <a:solidFill>
                  <a:srgbClr val="203864"/>
                </a:solidFill>
              </a:rPr>
              <a:t>VG-30 BITUMEN: </a:t>
            </a:r>
            <a:r>
              <a:rPr lang="en-US" sz="1600" dirty="0">
                <a:solidFill>
                  <a:srgbClr val="203864"/>
                </a:solidFill>
              </a:rPr>
              <a:t>VG-30 is primarily used to construct extra heavy-duty Bitumen pavements that need to endure substantial traffic loads. It can be used in lieu of 60/70 Penetration grade.</a:t>
            </a:r>
          </a:p>
          <a:p>
            <a:r>
              <a:rPr lang="en-US" sz="1600" b="1" dirty="0">
                <a:solidFill>
                  <a:srgbClr val="203864"/>
                </a:solidFill>
              </a:rPr>
              <a:t>VG-40 BITUMEN: </a:t>
            </a:r>
            <a:r>
              <a:rPr lang="en-US" sz="1600" dirty="0">
                <a:solidFill>
                  <a:srgbClr val="203864"/>
                </a:solidFill>
              </a:rPr>
              <a:t>VG-40 is used in highly stressed areas such as intersections, near toll booths and truck parking lots in lieu of old 30/40 Penetration grade. Due to its higher viscosity, stiffer Bitumen mixes can be produced to improve resistance to shoving and other problems associated with higher temperature and heavy traffic loads.</a:t>
            </a:r>
            <a:endParaRPr lang="en-US" sz="1600" b="1" dirty="0">
              <a:solidFill>
                <a:srgbClr val="203864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4222E81-2EC0-45FB-A230-77182CCCC6E5}"/>
              </a:ext>
            </a:extLst>
          </p:cNvPr>
          <p:cNvSpPr/>
          <p:nvPr/>
        </p:nvSpPr>
        <p:spPr>
          <a:xfrm>
            <a:off x="5176016" y="716084"/>
            <a:ext cx="26520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u="sng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CATEGORIES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b="1" u="sng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OF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b="1" u="sng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BITUMEN</a:t>
            </a: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35FC2F-E919-493F-80B5-E255353BBD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225" y="4307628"/>
            <a:ext cx="7143750" cy="2124075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B33A77-9A82-4AB2-9392-56BBEFD3EF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18116-3C08-4A29-80D2-8B486895D9D5}" type="slidenum">
              <a:rPr lang="en-IN" smtClean="0"/>
              <a:t>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987798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6D63A31-341C-4184-80C4-F5E01998D2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28216" y="2256280"/>
            <a:ext cx="3878959" cy="3536890"/>
          </a:xfrm>
          <a:prstGeom prst="rect">
            <a:avLst/>
          </a:prstGeom>
        </p:spPr>
      </p:pic>
      <p:sp>
        <p:nvSpPr>
          <p:cNvPr id="12" name="Flowchart: Manual Input 18">
            <a:extLst>
              <a:ext uri="{FF2B5EF4-FFF2-40B4-BE49-F238E27FC236}">
                <a16:creationId xmlns:a16="http://schemas.microsoft.com/office/drawing/2014/main" id="{FB774741-D008-4F27-9B3E-890C1FBFD689}"/>
              </a:ext>
            </a:extLst>
          </p:cNvPr>
          <p:cNvSpPr/>
          <p:nvPr/>
        </p:nvSpPr>
        <p:spPr>
          <a:xfrm rot="5400000" flipV="1">
            <a:off x="3174072" y="-1071247"/>
            <a:ext cx="4954243" cy="9191790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00"/>
              <a:gd name="connsiteY0" fmla="*/ 3101 h 11101"/>
              <a:gd name="connsiteX1" fmla="*/ 9972 w 10000"/>
              <a:gd name="connsiteY1" fmla="*/ 0 h 11101"/>
              <a:gd name="connsiteX2" fmla="*/ 10000 w 10000"/>
              <a:gd name="connsiteY2" fmla="*/ 11101 h 11101"/>
              <a:gd name="connsiteX3" fmla="*/ 0 w 10000"/>
              <a:gd name="connsiteY3" fmla="*/ 11101 h 11101"/>
              <a:gd name="connsiteX4" fmla="*/ 0 w 10000"/>
              <a:gd name="connsiteY4" fmla="*/ 3101 h 11101"/>
              <a:gd name="connsiteX0" fmla="*/ 0 w 10000"/>
              <a:gd name="connsiteY0" fmla="*/ 3687 h 11101"/>
              <a:gd name="connsiteX1" fmla="*/ 9972 w 10000"/>
              <a:gd name="connsiteY1" fmla="*/ 0 h 11101"/>
              <a:gd name="connsiteX2" fmla="*/ 10000 w 10000"/>
              <a:gd name="connsiteY2" fmla="*/ 11101 h 11101"/>
              <a:gd name="connsiteX3" fmla="*/ 0 w 10000"/>
              <a:gd name="connsiteY3" fmla="*/ 11101 h 11101"/>
              <a:gd name="connsiteX4" fmla="*/ 0 w 10000"/>
              <a:gd name="connsiteY4" fmla="*/ 3687 h 11101"/>
              <a:gd name="connsiteX0" fmla="*/ 0 w 10000"/>
              <a:gd name="connsiteY0" fmla="*/ 3669 h 11101"/>
              <a:gd name="connsiteX1" fmla="*/ 9972 w 10000"/>
              <a:gd name="connsiteY1" fmla="*/ 0 h 11101"/>
              <a:gd name="connsiteX2" fmla="*/ 10000 w 10000"/>
              <a:gd name="connsiteY2" fmla="*/ 11101 h 11101"/>
              <a:gd name="connsiteX3" fmla="*/ 0 w 10000"/>
              <a:gd name="connsiteY3" fmla="*/ 11101 h 11101"/>
              <a:gd name="connsiteX4" fmla="*/ 0 w 10000"/>
              <a:gd name="connsiteY4" fmla="*/ 3669 h 11101"/>
              <a:gd name="connsiteX0" fmla="*/ 0 w 10014"/>
              <a:gd name="connsiteY0" fmla="*/ 3633 h 11101"/>
              <a:gd name="connsiteX1" fmla="*/ 9986 w 10014"/>
              <a:gd name="connsiteY1" fmla="*/ 0 h 11101"/>
              <a:gd name="connsiteX2" fmla="*/ 10014 w 10014"/>
              <a:gd name="connsiteY2" fmla="*/ 11101 h 11101"/>
              <a:gd name="connsiteX3" fmla="*/ 14 w 10014"/>
              <a:gd name="connsiteY3" fmla="*/ 11101 h 11101"/>
              <a:gd name="connsiteX4" fmla="*/ 0 w 10014"/>
              <a:gd name="connsiteY4" fmla="*/ 3633 h 11101"/>
              <a:gd name="connsiteX0" fmla="*/ 0 w 10014"/>
              <a:gd name="connsiteY0" fmla="*/ 4983 h 12451"/>
              <a:gd name="connsiteX1" fmla="*/ 9958 w 10014"/>
              <a:gd name="connsiteY1" fmla="*/ 0 h 12451"/>
              <a:gd name="connsiteX2" fmla="*/ 10014 w 10014"/>
              <a:gd name="connsiteY2" fmla="*/ 12451 h 12451"/>
              <a:gd name="connsiteX3" fmla="*/ 14 w 10014"/>
              <a:gd name="connsiteY3" fmla="*/ 12451 h 12451"/>
              <a:gd name="connsiteX4" fmla="*/ 0 w 10014"/>
              <a:gd name="connsiteY4" fmla="*/ 4983 h 12451"/>
              <a:gd name="connsiteX0" fmla="*/ 0 w 10014"/>
              <a:gd name="connsiteY0" fmla="*/ 4983 h 12451"/>
              <a:gd name="connsiteX1" fmla="*/ 10000 w 10014"/>
              <a:gd name="connsiteY1" fmla="*/ 0 h 12451"/>
              <a:gd name="connsiteX2" fmla="*/ 10014 w 10014"/>
              <a:gd name="connsiteY2" fmla="*/ 12451 h 12451"/>
              <a:gd name="connsiteX3" fmla="*/ 14 w 10014"/>
              <a:gd name="connsiteY3" fmla="*/ 12451 h 12451"/>
              <a:gd name="connsiteX4" fmla="*/ 0 w 10014"/>
              <a:gd name="connsiteY4" fmla="*/ 4983 h 12451"/>
              <a:gd name="connsiteX0" fmla="*/ 0 w 10016"/>
              <a:gd name="connsiteY0" fmla="*/ 4983 h 12451"/>
              <a:gd name="connsiteX1" fmla="*/ 10014 w 10016"/>
              <a:gd name="connsiteY1" fmla="*/ 0 h 12451"/>
              <a:gd name="connsiteX2" fmla="*/ 10014 w 10016"/>
              <a:gd name="connsiteY2" fmla="*/ 12451 h 12451"/>
              <a:gd name="connsiteX3" fmla="*/ 14 w 10016"/>
              <a:gd name="connsiteY3" fmla="*/ 12451 h 12451"/>
              <a:gd name="connsiteX4" fmla="*/ 0 w 10016"/>
              <a:gd name="connsiteY4" fmla="*/ 4983 h 12451"/>
              <a:gd name="connsiteX0" fmla="*/ 83 w 10003"/>
              <a:gd name="connsiteY0" fmla="*/ 1687 h 12451"/>
              <a:gd name="connsiteX1" fmla="*/ 10001 w 10003"/>
              <a:gd name="connsiteY1" fmla="*/ 0 h 12451"/>
              <a:gd name="connsiteX2" fmla="*/ 10001 w 10003"/>
              <a:gd name="connsiteY2" fmla="*/ 12451 h 12451"/>
              <a:gd name="connsiteX3" fmla="*/ 1 w 10003"/>
              <a:gd name="connsiteY3" fmla="*/ 12451 h 12451"/>
              <a:gd name="connsiteX4" fmla="*/ 83 w 10003"/>
              <a:gd name="connsiteY4" fmla="*/ 1687 h 12451"/>
              <a:gd name="connsiteX0" fmla="*/ 83 w 10089"/>
              <a:gd name="connsiteY0" fmla="*/ 2203 h 12967"/>
              <a:gd name="connsiteX1" fmla="*/ 10089 w 10089"/>
              <a:gd name="connsiteY1" fmla="*/ 0 h 12967"/>
              <a:gd name="connsiteX2" fmla="*/ 10001 w 10089"/>
              <a:gd name="connsiteY2" fmla="*/ 12967 h 12967"/>
              <a:gd name="connsiteX3" fmla="*/ 1 w 10089"/>
              <a:gd name="connsiteY3" fmla="*/ 12967 h 12967"/>
              <a:gd name="connsiteX4" fmla="*/ 83 w 10089"/>
              <a:gd name="connsiteY4" fmla="*/ 2203 h 12967"/>
              <a:gd name="connsiteX0" fmla="*/ 83 w 10060"/>
              <a:gd name="connsiteY0" fmla="*/ 2203 h 12967"/>
              <a:gd name="connsiteX1" fmla="*/ 10060 w 10060"/>
              <a:gd name="connsiteY1" fmla="*/ 0 h 12967"/>
              <a:gd name="connsiteX2" fmla="*/ 10001 w 10060"/>
              <a:gd name="connsiteY2" fmla="*/ 12967 h 12967"/>
              <a:gd name="connsiteX3" fmla="*/ 1 w 10060"/>
              <a:gd name="connsiteY3" fmla="*/ 12967 h 12967"/>
              <a:gd name="connsiteX4" fmla="*/ 83 w 10060"/>
              <a:gd name="connsiteY4" fmla="*/ 2203 h 12967"/>
              <a:gd name="connsiteX0" fmla="*/ 83 w 10003"/>
              <a:gd name="connsiteY0" fmla="*/ 2203 h 12967"/>
              <a:gd name="connsiteX1" fmla="*/ 10001 w 10003"/>
              <a:gd name="connsiteY1" fmla="*/ 0 h 12967"/>
              <a:gd name="connsiteX2" fmla="*/ 10001 w 10003"/>
              <a:gd name="connsiteY2" fmla="*/ 12967 h 12967"/>
              <a:gd name="connsiteX3" fmla="*/ 1 w 10003"/>
              <a:gd name="connsiteY3" fmla="*/ 12967 h 12967"/>
              <a:gd name="connsiteX4" fmla="*/ 83 w 10003"/>
              <a:gd name="connsiteY4" fmla="*/ 2203 h 12967"/>
              <a:gd name="connsiteX0" fmla="*/ 83 w 10001"/>
              <a:gd name="connsiteY0" fmla="*/ 2203 h 12967"/>
              <a:gd name="connsiteX1" fmla="*/ 9972 w 10001"/>
              <a:gd name="connsiteY1" fmla="*/ 0 h 12967"/>
              <a:gd name="connsiteX2" fmla="*/ 10001 w 10001"/>
              <a:gd name="connsiteY2" fmla="*/ 12967 h 12967"/>
              <a:gd name="connsiteX3" fmla="*/ 1 w 10001"/>
              <a:gd name="connsiteY3" fmla="*/ 12967 h 12967"/>
              <a:gd name="connsiteX4" fmla="*/ 83 w 10001"/>
              <a:gd name="connsiteY4" fmla="*/ 2203 h 12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1" h="12967">
                <a:moveTo>
                  <a:pt x="83" y="2203"/>
                </a:moveTo>
                <a:cubicBezTo>
                  <a:pt x="3389" y="1641"/>
                  <a:pt x="6666" y="562"/>
                  <a:pt x="9972" y="0"/>
                </a:cubicBezTo>
                <a:cubicBezTo>
                  <a:pt x="9981" y="3700"/>
                  <a:pt x="9992" y="9267"/>
                  <a:pt x="10001" y="12967"/>
                </a:cubicBezTo>
                <a:lnTo>
                  <a:pt x="1" y="12967"/>
                </a:lnTo>
                <a:cubicBezTo>
                  <a:pt x="-4" y="10478"/>
                  <a:pt x="88" y="4692"/>
                  <a:pt x="83" y="2203"/>
                </a:cubicBezTo>
                <a:close/>
              </a:path>
            </a:pathLst>
          </a:custGeom>
          <a:solidFill>
            <a:schemeClr val="bg1">
              <a:lumMod val="95000"/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" name="Parallelogram 5">
            <a:extLst>
              <a:ext uri="{FF2B5EF4-FFF2-40B4-BE49-F238E27FC236}">
                <a16:creationId xmlns:a16="http://schemas.microsoft.com/office/drawing/2014/main" id="{DDC28EFA-834F-40D9-9773-2F5A38C94361}"/>
              </a:ext>
            </a:extLst>
          </p:cNvPr>
          <p:cNvSpPr/>
          <p:nvPr/>
        </p:nvSpPr>
        <p:spPr>
          <a:xfrm>
            <a:off x="447674" y="0"/>
            <a:ext cx="2819399" cy="6849846"/>
          </a:xfrm>
          <a:prstGeom prst="parallelogram">
            <a:avLst>
              <a:gd name="adj" fmla="val 82177"/>
            </a:avLst>
          </a:prstGeom>
          <a:solidFill>
            <a:srgbClr val="6B8E23">
              <a:alpha val="6274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Parallelogram 19">
            <a:extLst>
              <a:ext uri="{FF2B5EF4-FFF2-40B4-BE49-F238E27FC236}">
                <a16:creationId xmlns:a16="http://schemas.microsoft.com/office/drawing/2014/main" id="{F34B90FD-DCA5-45F4-808E-350F90E5570B}"/>
              </a:ext>
            </a:extLst>
          </p:cNvPr>
          <p:cNvSpPr/>
          <p:nvPr/>
        </p:nvSpPr>
        <p:spPr>
          <a:xfrm>
            <a:off x="1009649" y="2009775"/>
            <a:ext cx="1123951" cy="2724150"/>
          </a:xfrm>
          <a:prstGeom prst="parallelogram">
            <a:avLst>
              <a:gd name="adj" fmla="val 81016"/>
            </a:avLst>
          </a:prstGeom>
          <a:solidFill>
            <a:schemeClr val="bg2">
              <a:lumMod val="10000"/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FE581299-BA22-455C-9F4F-602AB7453BE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8052" t="8087" r="6561" b="8087"/>
          <a:stretch/>
        </p:blipFill>
        <p:spPr>
          <a:xfrm>
            <a:off x="10325100" y="61975"/>
            <a:ext cx="1786597" cy="104689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72B7BA0-5BFE-46B9-8652-7B380D43AB8E}"/>
              </a:ext>
            </a:extLst>
          </p:cNvPr>
          <p:cNvSpPr txBox="1"/>
          <p:nvPr/>
        </p:nvSpPr>
        <p:spPr>
          <a:xfrm>
            <a:off x="2803762" y="652551"/>
            <a:ext cx="7515898" cy="200054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IN" b="1" u="sng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OUR</a:t>
            </a:r>
            <a:r>
              <a:rPr lang="en-IN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IN" b="1" u="sng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PRODUCTS</a:t>
            </a:r>
            <a:r>
              <a:rPr lang="en-IN" b="1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en-IN" b="1" u="sng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SERVICES</a:t>
            </a:r>
            <a:r>
              <a:rPr lang="en-IN" b="1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IN" b="1" u="sng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&amp;</a:t>
            </a:r>
            <a:r>
              <a:rPr lang="en-IN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IN" b="1" u="sng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SUPPLY</a:t>
            </a:r>
          </a:p>
          <a:p>
            <a:endParaRPr lang="en-IN" sz="1400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IN" sz="1400" dirty="0">
                <a:solidFill>
                  <a:schemeClr val="accent1">
                    <a:lumMod val="50000"/>
                  </a:schemeClr>
                </a:solidFill>
              </a:rPr>
              <a:t>	Mainly </a:t>
            </a:r>
            <a:r>
              <a:rPr lang="en-IN" sz="1400" b="1" dirty="0">
                <a:solidFill>
                  <a:schemeClr val="accent1">
                    <a:lumMod val="50000"/>
                  </a:schemeClr>
                </a:solidFill>
              </a:rPr>
              <a:t>Omnipotent </a:t>
            </a:r>
            <a:r>
              <a:rPr lang="en-IN" sz="1400" b="1" dirty="0" err="1">
                <a:solidFill>
                  <a:schemeClr val="accent1">
                    <a:lumMod val="50000"/>
                  </a:schemeClr>
                </a:solidFill>
              </a:rPr>
              <a:t>Industies</a:t>
            </a:r>
            <a:r>
              <a:rPr lang="en-IN" sz="1400" b="1" dirty="0">
                <a:solidFill>
                  <a:schemeClr val="accent1">
                    <a:lumMod val="50000"/>
                  </a:schemeClr>
                </a:solidFill>
              </a:rPr>
              <a:t> Pvt Ltd. </a:t>
            </a:r>
            <a:r>
              <a:rPr lang="en-IN" sz="1400" dirty="0">
                <a:solidFill>
                  <a:schemeClr val="accent1">
                    <a:lumMod val="50000"/>
                  </a:schemeClr>
                </a:solidFill>
              </a:rPr>
              <a:t>is entitle in this industry to import and sale the Bitumen and Bituminous products with make sure the availability of required material to our customers &amp; for their reliability.</a:t>
            </a:r>
          </a:p>
          <a:p>
            <a:r>
              <a:rPr lang="en-IN" sz="700" dirty="0">
                <a:solidFill>
                  <a:schemeClr val="accent1">
                    <a:lumMod val="50000"/>
                  </a:schemeClr>
                </a:solidFill>
              </a:rPr>
              <a:t>	</a:t>
            </a:r>
            <a:endParaRPr lang="en-IN" sz="500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IN" sz="1400" dirty="0">
                <a:solidFill>
                  <a:schemeClr val="accent1">
                    <a:lumMod val="50000"/>
                  </a:schemeClr>
                </a:solidFill>
              </a:rPr>
              <a:t> 	We sales Bitumen VG30 – 60/70 grades bitumen mainly in drums &amp; in bulk. We also make available bitumen of other grades &amp; bituminous products to our customers as per their requirement.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0F14D1-141F-48ED-9CA1-C74148D3D302}"/>
              </a:ext>
            </a:extLst>
          </p:cNvPr>
          <p:cNvSpPr txBox="1"/>
          <p:nvPr/>
        </p:nvSpPr>
        <p:spPr>
          <a:xfrm>
            <a:off x="2496273" y="2669872"/>
            <a:ext cx="2969270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1" u="sng" dirty="0">
                <a:solidFill>
                  <a:schemeClr val="accent1">
                    <a:lumMod val="50000"/>
                  </a:schemeClr>
                </a:solidFill>
              </a:rPr>
              <a:t>WE</a:t>
            </a:r>
            <a:r>
              <a:rPr lang="en-IN" sz="14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IN" sz="1400" b="1" u="sng" dirty="0">
                <a:solidFill>
                  <a:schemeClr val="accent1">
                    <a:lumMod val="50000"/>
                  </a:schemeClr>
                </a:solidFill>
              </a:rPr>
              <a:t>TRADE</a:t>
            </a:r>
            <a:r>
              <a:rPr lang="en-IN" sz="14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IN" sz="1400" b="1" u="sng" dirty="0">
                <a:solidFill>
                  <a:schemeClr val="accent1">
                    <a:lumMod val="50000"/>
                  </a:schemeClr>
                </a:solidFill>
              </a:rPr>
              <a:t>IN</a:t>
            </a:r>
            <a:r>
              <a:rPr lang="en-IN" sz="1400" b="1" dirty="0">
                <a:solidFill>
                  <a:schemeClr val="accent1">
                    <a:lumMod val="50000"/>
                  </a:schemeClr>
                </a:solidFill>
              </a:rPr>
              <a:t> :</a:t>
            </a:r>
          </a:p>
          <a:p>
            <a:endParaRPr lang="en-IN" sz="400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IN" sz="1400" dirty="0">
                <a:solidFill>
                  <a:schemeClr val="accent1">
                    <a:lumMod val="50000"/>
                  </a:schemeClr>
                </a:solidFill>
              </a:rPr>
              <a:t>Import : 60/70 &amp; 80/100</a:t>
            </a:r>
          </a:p>
          <a:p>
            <a:r>
              <a:rPr lang="en-IN" sz="1400" dirty="0">
                <a:solidFill>
                  <a:schemeClr val="accent1">
                    <a:lumMod val="50000"/>
                  </a:schemeClr>
                </a:solidFill>
              </a:rPr>
              <a:t>PSU in India </a:t>
            </a:r>
            <a:r>
              <a:rPr lang="en-IN" sz="1400">
                <a:solidFill>
                  <a:schemeClr val="accent1">
                    <a:lumMod val="50000"/>
                  </a:schemeClr>
                </a:solidFill>
              </a:rPr>
              <a:t>: VG10, VG30, VG40</a:t>
            </a:r>
            <a:endParaRPr lang="en-IN" sz="1400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IN" sz="1400" dirty="0">
                <a:solidFill>
                  <a:schemeClr val="accent1">
                    <a:lumMod val="50000"/>
                  </a:schemeClr>
                </a:solidFill>
              </a:rPr>
              <a:t>Emulsion as per IS </a:t>
            </a:r>
            <a:r>
              <a:rPr lang="en-IN" sz="1400">
                <a:solidFill>
                  <a:schemeClr val="accent1">
                    <a:lumMod val="50000"/>
                  </a:schemeClr>
                </a:solidFill>
              </a:rPr>
              <a:t>- 8887:1995, </a:t>
            </a:r>
            <a:endParaRPr lang="en-IN" sz="1400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IN" sz="1400" dirty="0">
                <a:solidFill>
                  <a:schemeClr val="accent1">
                    <a:lumMod val="50000"/>
                  </a:schemeClr>
                </a:solidFill>
              </a:rPr>
              <a:t>Emulsion as per IS </a:t>
            </a:r>
            <a:r>
              <a:rPr lang="en-IN" sz="1400">
                <a:solidFill>
                  <a:schemeClr val="accent1">
                    <a:lumMod val="50000"/>
                  </a:schemeClr>
                </a:solidFill>
              </a:rPr>
              <a:t>- 8887:2004, </a:t>
            </a:r>
            <a:endParaRPr lang="en-IN" sz="1400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IN" sz="1400" dirty="0">
                <a:solidFill>
                  <a:schemeClr val="accent1">
                    <a:lumMod val="50000"/>
                  </a:schemeClr>
                </a:solidFill>
              </a:rPr>
              <a:t>Emulsion as per ASTM – D244.</a:t>
            </a:r>
          </a:p>
          <a:p>
            <a:r>
              <a:rPr lang="en-IN" sz="1400" dirty="0">
                <a:solidFill>
                  <a:schemeClr val="accent1">
                    <a:lumMod val="50000"/>
                  </a:schemeClr>
                </a:solidFill>
              </a:rPr>
              <a:t>All Grades of Blown Bitumen : IS-7021-988 &amp; IS-1203/1978</a:t>
            </a:r>
          </a:p>
          <a:p>
            <a:r>
              <a:rPr lang="en-IN" sz="1400" dirty="0">
                <a:solidFill>
                  <a:schemeClr val="accent1">
                    <a:lumMod val="50000"/>
                  </a:schemeClr>
                </a:solidFill>
              </a:rPr>
              <a:t>All Grades of Micro Surfacing Emulsion </a:t>
            </a:r>
          </a:p>
          <a:p>
            <a:r>
              <a:rPr lang="en-IN" sz="1400" dirty="0">
                <a:solidFill>
                  <a:schemeClr val="accent1">
                    <a:lumMod val="50000"/>
                  </a:schemeClr>
                </a:solidFill>
              </a:rPr>
              <a:t>Modified Bitumen </a:t>
            </a:r>
            <a:r>
              <a:rPr lang="en-IN" sz="1400">
                <a:solidFill>
                  <a:schemeClr val="accent1">
                    <a:lumMod val="50000"/>
                  </a:schemeClr>
                </a:solidFill>
              </a:rPr>
              <a:t>: CRMB, PMB, NRMB</a:t>
            </a:r>
            <a:r>
              <a:rPr lang="en-IN" sz="1400" dirty="0">
                <a:solidFill>
                  <a:schemeClr val="accent1">
                    <a:lumMod val="50000"/>
                  </a:schemeClr>
                </a:solidFill>
              </a:rPr>
              <a:t>.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4D76D91-EA50-4ED1-B8FB-A9CFE3D85052}"/>
              </a:ext>
            </a:extLst>
          </p:cNvPr>
          <p:cNvGrpSpPr/>
          <p:nvPr/>
        </p:nvGrpSpPr>
        <p:grpSpPr>
          <a:xfrm>
            <a:off x="5406545" y="2633292"/>
            <a:ext cx="4886193" cy="3373179"/>
            <a:chOff x="6808628" y="3428156"/>
            <a:chExt cx="4886193" cy="3373179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3781025B-7ECD-48BE-922C-5AA681D9E6E0}"/>
                </a:ext>
              </a:extLst>
            </p:cNvPr>
            <p:cNvGrpSpPr/>
            <p:nvPr/>
          </p:nvGrpSpPr>
          <p:grpSpPr>
            <a:xfrm>
              <a:off x="6808628" y="3477349"/>
              <a:ext cx="4886193" cy="3323986"/>
              <a:chOff x="6707603" y="3087725"/>
              <a:chExt cx="4535153" cy="3094760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147D3C1-B3E2-48E7-8C7C-5E6E123210D6}"/>
                  </a:ext>
                </a:extLst>
              </p:cNvPr>
              <p:cNvSpPr txBox="1"/>
              <p:nvPr/>
            </p:nvSpPr>
            <p:spPr>
              <a:xfrm>
                <a:off x="6707603" y="3087725"/>
                <a:ext cx="2123133" cy="3094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IN" sz="1400" b="1" dirty="0">
                  <a:solidFill>
                    <a:schemeClr val="accent1">
                      <a:lumMod val="50000"/>
                    </a:schemeClr>
                  </a:solidFill>
                </a:endParaRPr>
              </a:p>
              <a:p>
                <a:r>
                  <a:rPr lang="en-IN" sz="1400" b="1" dirty="0">
                    <a:solidFill>
                      <a:schemeClr val="accent1">
                        <a:lumMod val="50000"/>
                      </a:schemeClr>
                    </a:solidFill>
                  </a:rPr>
                  <a:t>Bulk Bitumen Imported at :</a:t>
                </a:r>
              </a:p>
              <a:p>
                <a:r>
                  <a:rPr lang="en-IN" sz="1400" dirty="0">
                    <a:solidFill>
                      <a:schemeClr val="accent1">
                        <a:lumMod val="50000"/>
                      </a:schemeClr>
                    </a:solidFill>
                  </a:rPr>
                  <a:t>Gujrat - Mundra</a:t>
                </a:r>
              </a:p>
              <a:p>
                <a:r>
                  <a:rPr lang="en-IN" sz="1400" dirty="0">
                    <a:solidFill>
                      <a:schemeClr val="accent1">
                        <a:lumMod val="50000"/>
                      </a:schemeClr>
                    </a:solidFill>
                  </a:rPr>
                  <a:t>Gujrat – Pipavav</a:t>
                </a:r>
              </a:p>
              <a:p>
                <a:r>
                  <a:rPr lang="en-IN" sz="1400" dirty="0">
                    <a:solidFill>
                      <a:schemeClr val="accent1">
                        <a:lumMod val="50000"/>
                      </a:schemeClr>
                    </a:solidFill>
                  </a:rPr>
                  <a:t>Maharashtra – Mumbai</a:t>
                </a:r>
              </a:p>
              <a:p>
                <a:r>
                  <a:rPr lang="en-IN" sz="1400" dirty="0">
                    <a:solidFill>
                      <a:schemeClr val="accent1">
                        <a:lumMod val="50000"/>
                      </a:schemeClr>
                    </a:solidFill>
                  </a:rPr>
                  <a:t>Maharashtra – Dighi</a:t>
                </a:r>
              </a:p>
              <a:p>
                <a:r>
                  <a:rPr lang="en-IN" sz="1400" dirty="0">
                    <a:solidFill>
                      <a:schemeClr val="accent1">
                        <a:lumMod val="50000"/>
                      </a:schemeClr>
                    </a:solidFill>
                  </a:rPr>
                  <a:t>Karnataka – Karwar</a:t>
                </a:r>
              </a:p>
              <a:p>
                <a:r>
                  <a:rPr lang="en-IN" sz="1400" dirty="0">
                    <a:solidFill>
                      <a:schemeClr val="accent1">
                        <a:lumMod val="50000"/>
                      </a:schemeClr>
                    </a:solidFill>
                  </a:rPr>
                  <a:t>Karnataka – Mangalore</a:t>
                </a:r>
              </a:p>
              <a:p>
                <a:endParaRPr lang="en-IN" sz="1400" b="1" dirty="0">
                  <a:solidFill>
                    <a:schemeClr val="accent1">
                      <a:lumMod val="50000"/>
                    </a:schemeClr>
                  </a:solidFill>
                </a:endParaRPr>
              </a:p>
              <a:p>
                <a:r>
                  <a:rPr lang="en-IN" sz="1400" b="1" dirty="0">
                    <a:solidFill>
                      <a:schemeClr val="accent1">
                        <a:lumMod val="50000"/>
                      </a:schemeClr>
                    </a:solidFill>
                  </a:rPr>
                  <a:t>Drum Bitumen Imported at :</a:t>
                </a:r>
              </a:p>
              <a:p>
                <a:r>
                  <a:rPr lang="en-IN" sz="1400" dirty="0">
                    <a:solidFill>
                      <a:schemeClr val="accent1">
                        <a:lumMod val="50000"/>
                      </a:schemeClr>
                    </a:solidFill>
                  </a:rPr>
                  <a:t>Gujrat – Mundra</a:t>
                </a:r>
              </a:p>
              <a:p>
                <a:r>
                  <a:rPr lang="en-IN" sz="1400" dirty="0">
                    <a:solidFill>
                      <a:schemeClr val="accent1">
                        <a:lumMod val="50000"/>
                      </a:schemeClr>
                    </a:solidFill>
                  </a:rPr>
                  <a:t>Maharashtra – Mumbai</a:t>
                </a:r>
              </a:p>
              <a:p>
                <a:r>
                  <a:rPr lang="en-IN" sz="1400" dirty="0">
                    <a:solidFill>
                      <a:schemeClr val="accent1">
                        <a:lumMod val="50000"/>
                      </a:schemeClr>
                    </a:solidFill>
                  </a:rPr>
                  <a:t>Karnataka – Mangalore</a:t>
                </a:r>
              </a:p>
              <a:p>
                <a:r>
                  <a:rPr lang="en-IN" sz="1400" dirty="0" err="1">
                    <a:solidFill>
                      <a:schemeClr val="accent1">
                        <a:lumMod val="50000"/>
                      </a:schemeClr>
                    </a:solidFill>
                  </a:rPr>
                  <a:t>Tamilnadu</a:t>
                </a:r>
                <a:r>
                  <a:rPr lang="en-IN" sz="1400" dirty="0">
                    <a:solidFill>
                      <a:schemeClr val="accent1">
                        <a:lumMod val="50000"/>
                      </a:schemeClr>
                    </a:solidFill>
                  </a:rPr>
                  <a:t> – Chennai</a:t>
                </a:r>
              </a:p>
              <a:p>
                <a:endParaRPr lang="en-IN" sz="1400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D307B47A-B6C4-4ECC-9165-D586447F2692}"/>
                  </a:ext>
                </a:extLst>
              </p:cNvPr>
              <p:cNvSpPr/>
              <p:nvPr/>
            </p:nvSpPr>
            <p:spPr>
              <a:xfrm>
                <a:off x="8855560" y="3298369"/>
                <a:ext cx="2387196" cy="249300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IN" sz="1400" b="1" dirty="0">
                    <a:solidFill>
                      <a:schemeClr val="accent1">
                        <a:lumMod val="50000"/>
                      </a:schemeClr>
                    </a:solidFill>
                  </a:rPr>
                  <a:t>PSU Bulk Bitumen from :</a:t>
                </a:r>
              </a:p>
              <a:p>
                <a:r>
                  <a:rPr lang="en-IN" sz="1400" dirty="0">
                    <a:solidFill>
                      <a:schemeClr val="accent1">
                        <a:lumMod val="50000"/>
                      </a:schemeClr>
                    </a:solidFill>
                  </a:rPr>
                  <a:t>Gujrat – Vadodara</a:t>
                </a:r>
              </a:p>
              <a:p>
                <a:r>
                  <a:rPr lang="en-IN" sz="1400" dirty="0">
                    <a:solidFill>
                      <a:schemeClr val="accent1">
                        <a:lumMod val="50000"/>
                      </a:schemeClr>
                    </a:solidFill>
                  </a:rPr>
                  <a:t>Maharashtra – Mumbai</a:t>
                </a:r>
              </a:p>
              <a:p>
                <a:r>
                  <a:rPr lang="en-IN" sz="1400" dirty="0">
                    <a:solidFill>
                      <a:schemeClr val="accent1">
                        <a:lumMod val="50000"/>
                      </a:schemeClr>
                    </a:solidFill>
                  </a:rPr>
                  <a:t>Karnataka – Mangalore</a:t>
                </a:r>
              </a:p>
              <a:p>
                <a:r>
                  <a:rPr lang="en-IN" sz="1400" dirty="0" err="1">
                    <a:solidFill>
                      <a:schemeClr val="accent1">
                        <a:lumMod val="50000"/>
                      </a:schemeClr>
                    </a:solidFill>
                  </a:rPr>
                  <a:t>Tamilnadu</a:t>
                </a:r>
                <a:r>
                  <a:rPr lang="en-IN" sz="1400" dirty="0">
                    <a:solidFill>
                      <a:schemeClr val="accent1">
                        <a:lumMod val="50000"/>
                      </a:schemeClr>
                    </a:solidFill>
                  </a:rPr>
                  <a:t> – Chennai</a:t>
                </a:r>
              </a:p>
              <a:p>
                <a:r>
                  <a:rPr lang="en-IN" sz="1400" dirty="0">
                    <a:solidFill>
                      <a:schemeClr val="accent1">
                        <a:lumMod val="50000"/>
                      </a:schemeClr>
                    </a:solidFill>
                  </a:rPr>
                  <a:t>Telangana – </a:t>
                </a:r>
                <a:r>
                  <a:rPr lang="en-IN" sz="1400" dirty="0" err="1">
                    <a:solidFill>
                      <a:schemeClr val="accent1">
                        <a:lumMod val="50000"/>
                      </a:schemeClr>
                    </a:solidFill>
                  </a:rPr>
                  <a:t>Vishakhapattanam</a:t>
                </a:r>
                <a:endParaRPr lang="en-IN" sz="1400" dirty="0">
                  <a:solidFill>
                    <a:schemeClr val="accent1">
                      <a:lumMod val="50000"/>
                    </a:schemeClr>
                  </a:solidFill>
                </a:endParaRPr>
              </a:p>
              <a:p>
                <a:endParaRPr lang="en-IN" sz="1400" b="1" dirty="0">
                  <a:solidFill>
                    <a:schemeClr val="accent1">
                      <a:lumMod val="50000"/>
                    </a:schemeClr>
                  </a:solidFill>
                </a:endParaRPr>
              </a:p>
              <a:p>
                <a:r>
                  <a:rPr lang="en-IN" sz="1400" b="1" dirty="0">
                    <a:solidFill>
                      <a:schemeClr val="accent1">
                        <a:lumMod val="50000"/>
                      </a:schemeClr>
                    </a:solidFill>
                  </a:rPr>
                  <a:t>Other Bituminous Products : </a:t>
                </a:r>
              </a:p>
              <a:p>
                <a:r>
                  <a:rPr lang="en-IN" sz="1400" dirty="0">
                    <a:solidFill>
                      <a:schemeClr val="accent1">
                        <a:lumMod val="50000"/>
                      </a:schemeClr>
                    </a:solidFill>
                  </a:rPr>
                  <a:t>Karnataka – </a:t>
                </a:r>
                <a:r>
                  <a:rPr lang="en-IN" sz="1400" dirty="0" err="1">
                    <a:solidFill>
                      <a:schemeClr val="accent1">
                        <a:lumMod val="50000"/>
                      </a:schemeClr>
                    </a:solidFill>
                  </a:rPr>
                  <a:t>Belgum,Mangalore</a:t>
                </a:r>
                <a:endParaRPr lang="en-IN" sz="1400" dirty="0">
                  <a:solidFill>
                    <a:schemeClr val="accent1">
                      <a:lumMod val="50000"/>
                    </a:schemeClr>
                  </a:solidFill>
                </a:endParaRPr>
              </a:p>
              <a:p>
                <a:r>
                  <a:rPr lang="en-IN" sz="1400" dirty="0">
                    <a:solidFill>
                      <a:schemeClr val="accent1">
                        <a:lumMod val="50000"/>
                      </a:schemeClr>
                    </a:solidFill>
                  </a:rPr>
                  <a:t>Maharashtra </a:t>
                </a:r>
                <a:r>
                  <a:rPr lang="en-IN" sz="1400">
                    <a:solidFill>
                      <a:schemeClr val="accent1">
                        <a:lumMod val="50000"/>
                      </a:schemeClr>
                    </a:solidFill>
                  </a:rPr>
                  <a:t>– Mumbai, Nagpur</a:t>
                </a:r>
                <a:endParaRPr lang="en-IN" sz="1400" dirty="0">
                  <a:solidFill>
                    <a:schemeClr val="accent1">
                      <a:lumMod val="50000"/>
                    </a:schemeClr>
                  </a:solidFill>
                </a:endParaRPr>
              </a:p>
              <a:p>
                <a:r>
                  <a:rPr lang="en-IN" sz="1400" dirty="0">
                    <a:solidFill>
                      <a:schemeClr val="accent1">
                        <a:lumMod val="50000"/>
                      </a:schemeClr>
                    </a:solidFill>
                  </a:rPr>
                  <a:t>Telangana – Hyderabad</a:t>
                </a:r>
              </a:p>
              <a:p>
                <a:r>
                  <a:rPr lang="en-IN" sz="1400" dirty="0">
                    <a:solidFill>
                      <a:schemeClr val="accent1">
                        <a:lumMod val="50000"/>
                      </a:schemeClr>
                    </a:solidFill>
                  </a:rPr>
                  <a:t>Gujrat </a:t>
                </a:r>
                <a:r>
                  <a:rPr lang="en-IN" sz="1400">
                    <a:solidFill>
                      <a:schemeClr val="accent1">
                        <a:lumMod val="50000"/>
                      </a:schemeClr>
                    </a:solidFill>
                  </a:rPr>
                  <a:t>– Baroda, Kutch</a:t>
                </a:r>
                <a:endParaRPr lang="en-IN" sz="1400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</p:grp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093F9A4-C5EA-46E3-A2FF-575ACB0B1409}"/>
                </a:ext>
              </a:extLst>
            </p:cNvPr>
            <p:cNvSpPr/>
            <p:nvPr/>
          </p:nvSpPr>
          <p:spPr>
            <a:xfrm>
              <a:off x="7036491" y="3428156"/>
              <a:ext cx="333931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sz="1400" b="1" u="sng" dirty="0">
                  <a:solidFill>
                    <a:schemeClr val="accent1">
                      <a:lumMod val="50000"/>
                    </a:schemeClr>
                  </a:solidFill>
                </a:rPr>
                <a:t>FROM</a:t>
              </a:r>
              <a:r>
                <a:rPr lang="en-IN" sz="1400" b="1" dirty="0">
                  <a:solidFill>
                    <a:schemeClr val="accent1">
                      <a:lumMod val="50000"/>
                    </a:schemeClr>
                  </a:solidFill>
                </a:rPr>
                <a:t> </a:t>
              </a:r>
              <a:r>
                <a:rPr lang="en-IN" sz="1400" b="1" u="sng" dirty="0">
                  <a:solidFill>
                    <a:schemeClr val="accent1">
                      <a:lumMod val="50000"/>
                    </a:schemeClr>
                  </a:solidFill>
                </a:rPr>
                <a:t>OUR</a:t>
              </a:r>
              <a:r>
                <a:rPr lang="en-IN" sz="1400" b="1" dirty="0">
                  <a:solidFill>
                    <a:schemeClr val="accent1">
                      <a:lumMod val="50000"/>
                    </a:schemeClr>
                  </a:solidFill>
                </a:rPr>
                <a:t> </a:t>
              </a:r>
              <a:r>
                <a:rPr lang="en-IN" sz="1400" b="1" u="sng" dirty="0">
                  <a:solidFill>
                    <a:schemeClr val="accent1">
                      <a:lumMod val="50000"/>
                    </a:schemeClr>
                  </a:solidFill>
                </a:rPr>
                <a:t>JVS</a:t>
              </a:r>
              <a:r>
                <a:rPr lang="en-IN" sz="1400" b="1" dirty="0">
                  <a:solidFill>
                    <a:schemeClr val="accent1">
                      <a:lumMod val="50000"/>
                    </a:schemeClr>
                  </a:solidFill>
                </a:rPr>
                <a:t> &amp; </a:t>
              </a:r>
              <a:r>
                <a:rPr lang="en-IN" sz="1400" b="1" u="sng" dirty="0">
                  <a:solidFill>
                    <a:schemeClr val="accent1">
                      <a:lumMod val="50000"/>
                    </a:schemeClr>
                  </a:solidFill>
                </a:rPr>
                <a:t>JOB</a:t>
              </a:r>
              <a:r>
                <a:rPr lang="en-IN" sz="1400" b="1" dirty="0">
                  <a:solidFill>
                    <a:schemeClr val="accent1">
                      <a:lumMod val="50000"/>
                    </a:schemeClr>
                  </a:solidFill>
                </a:rPr>
                <a:t> </a:t>
              </a:r>
              <a:r>
                <a:rPr lang="en-IN" sz="1400" b="1" u="sng" dirty="0">
                  <a:solidFill>
                    <a:schemeClr val="accent1">
                      <a:lumMod val="50000"/>
                    </a:schemeClr>
                  </a:solidFill>
                </a:rPr>
                <a:t>WORK</a:t>
              </a:r>
              <a:r>
                <a:rPr lang="en-IN" sz="1400" b="1" dirty="0">
                  <a:solidFill>
                    <a:schemeClr val="accent1">
                      <a:lumMod val="50000"/>
                    </a:schemeClr>
                  </a:solidFill>
                </a:rPr>
                <a:t> </a:t>
              </a:r>
              <a:r>
                <a:rPr lang="en-IN" sz="1400" b="1" u="sng" dirty="0">
                  <a:solidFill>
                    <a:schemeClr val="accent1">
                      <a:lumMod val="50000"/>
                    </a:schemeClr>
                  </a:solidFill>
                </a:rPr>
                <a:t>LOCATIONS : </a:t>
              </a:r>
              <a:endParaRPr lang="en-IN" sz="1400" u="sng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</p:grpSp>
      <p:pic>
        <p:nvPicPr>
          <p:cNvPr id="16" name="Picture 15" descr="C:\Users\GLOBAL\Desktop\Untitled.png">
            <a:extLst>
              <a:ext uri="{FF2B5EF4-FFF2-40B4-BE49-F238E27FC236}">
                <a16:creationId xmlns:a16="http://schemas.microsoft.com/office/drawing/2014/main" id="{25C724CA-4E61-4781-918B-1FF8C1890DAD}"/>
              </a:ext>
            </a:extLst>
          </p:cNvPr>
          <p:cNvPicPr/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 contrast="-2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10201455" y="4204902"/>
            <a:ext cx="1990545" cy="2639841"/>
          </a:xfrm>
          <a:prstGeom prst="roundRect">
            <a:avLst>
              <a:gd name="adj" fmla="val 7793"/>
            </a:avLst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  <a:effectLst/>
        </p:spPr>
      </p:pic>
      <p:pic>
        <p:nvPicPr>
          <p:cNvPr id="19" name="Picture 18" descr="...">
            <a:extLst>
              <a:ext uri="{FF2B5EF4-FFF2-40B4-BE49-F238E27FC236}">
                <a16:creationId xmlns:a16="http://schemas.microsoft.com/office/drawing/2014/main" id="{1BD9D4CD-B5B0-4582-BE2B-4E014694DB08}"/>
              </a:ext>
            </a:extLst>
          </p:cNvPr>
          <p:cNvPicPr/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40000" contrast="-2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2228295" y="5456635"/>
            <a:ext cx="3164884" cy="1374832"/>
          </a:xfrm>
          <a:prstGeom prst="roundRect">
            <a:avLst>
              <a:gd name="adj" fmla="val 21503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7080B49-7840-46D4-9A75-42E637B5F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18116-3C08-4A29-80D2-8B486895D9D5}" type="slidenum">
              <a:rPr lang="en-IN" smtClean="0"/>
              <a:t>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578788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973</Words>
  <Application>Microsoft Office PowerPoint</Application>
  <PresentationFormat>Widescreen</PresentationFormat>
  <Paragraphs>185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3" baseType="lpstr">
      <vt:lpstr>Arial</vt:lpstr>
      <vt:lpstr>Calibri</vt:lpstr>
      <vt:lpstr>Calibri (Body)</vt:lpstr>
      <vt:lpstr>Calibri Light</vt:lpstr>
      <vt:lpstr>inherit</vt:lpstr>
      <vt:lpstr>Tahoma</vt:lpstr>
      <vt:lpstr>Times New Roman</vt:lpstr>
      <vt:lpstr>Verdana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PRINCE SHAH</dc:creator>
  <cp:lastModifiedBy>Prince Shah</cp:lastModifiedBy>
  <cp:revision>115</cp:revision>
  <cp:lastPrinted>2019-10-03T05:42:24Z</cp:lastPrinted>
  <dcterms:created xsi:type="dcterms:W3CDTF">2019-07-27T07:35:18Z</dcterms:created>
  <dcterms:modified xsi:type="dcterms:W3CDTF">2019-10-04T07:30:27Z</dcterms:modified>
</cp:coreProperties>
</file>